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697" r:id="rId2"/>
    <p:sldMasterId id="2147483713" r:id="rId3"/>
  </p:sldMasterIdLst>
  <p:notesMasterIdLst>
    <p:notesMasterId r:id="rId50"/>
  </p:notesMasterIdLst>
  <p:sldIdLst>
    <p:sldId id="347" r:id="rId4"/>
    <p:sldId id="302" r:id="rId5"/>
    <p:sldId id="325" r:id="rId6"/>
    <p:sldId id="326" r:id="rId7"/>
    <p:sldId id="349" r:id="rId8"/>
    <p:sldId id="467" r:id="rId9"/>
    <p:sldId id="468" r:id="rId10"/>
    <p:sldId id="469" r:id="rId11"/>
    <p:sldId id="470" r:id="rId12"/>
    <p:sldId id="472" r:id="rId13"/>
    <p:sldId id="471" r:id="rId14"/>
    <p:sldId id="473" r:id="rId15"/>
    <p:sldId id="475" r:id="rId16"/>
    <p:sldId id="477" r:id="rId17"/>
    <p:sldId id="478" r:id="rId18"/>
    <p:sldId id="474" r:id="rId19"/>
    <p:sldId id="479" r:id="rId20"/>
    <p:sldId id="500" r:id="rId21"/>
    <p:sldId id="327" r:id="rId22"/>
    <p:sldId id="328" r:id="rId23"/>
    <p:sldId id="333" r:id="rId24"/>
    <p:sldId id="331" r:id="rId25"/>
    <p:sldId id="407" r:id="rId26"/>
    <p:sldId id="480" r:id="rId27"/>
    <p:sldId id="481" r:id="rId28"/>
    <p:sldId id="482" r:id="rId29"/>
    <p:sldId id="486" r:id="rId30"/>
    <p:sldId id="483" r:id="rId31"/>
    <p:sldId id="484" r:id="rId32"/>
    <p:sldId id="485" r:id="rId33"/>
    <p:sldId id="487" r:id="rId34"/>
    <p:sldId id="489" r:id="rId35"/>
    <p:sldId id="488" r:id="rId36"/>
    <p:sldId id="490" r:id="rId37"/>
    <p:sldId id="491" r:id="rId38"/>
    <p:sldId id="492" r:id="rId39"/>
    <p:sldId id="493" r:id="rId40"/>
    <p:sldId id="494" r:id="rId41"/>
    <p:sldId id="495" r:id="rId42"/>
    <p:sldId id="496" r:id="rId43"/>
    <p:sldId id="497" r:id="rId44"/>
    <p:sldId id="498" r:id="rId45"/>
    <p:sldId id="499" r:id="rId46"/>
    <p:sldId id="336" r:id="rId47"/>
    <p:sldId id="337" r:id="rId48"/>
    <p:sldId id="348" r:id="rId49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émarrage" id="{34D630DE-C185-4E68-921F-D57B907B6DEC}">
          <p14:sldIdLst>
            <p14:sldId id="347"/>
            <p14:sldId id="302"/>
            <p14:sldId id="325"/>
            <p14:sldId id="326"/>
          </p14:sldIdLst>
        </p14:section>
        <p14:section name="Définition" id="{F70C22F3-7E0D-4415-9377-76E243D6FDD4}">
          <p14:sldIdLst>
            <p14:sldId id="349"/>
            <p14:sldId id="467"/>
            <p14:sldId id="468"/>
            <p14:sldId id="469"/>
            <p14:sldId id="470"/>
            <p14:sldId id="472"/>
            <p14:sldId id="471"/>
            <p14:sldId id="473"/>
            <p14:sldId id="475"/>
            <p14:sldId id="477"/>
            <p14:sldId id="478"/>
            <p14:sldId id="474"/>
            <p14:sldId id="479"/>
            <p14:sldId id="500"/>
          </p14:sldIdLst>
        </p14:section>
        <p14:section name="Transition" id="{D92FE5EC-57C3-4E90-A278-C2D678366A66}">
          <p14:sldIdLst>
            <p14:sldId id="327"/>
            <p14:sldId id="328"/>
            <p14:sldId id="333"/>
            <p14:sldId id="331"/>
          </p14:sldIdLst>
        </p14:section>
        <p14:section name="Organisation du code source" id="{AA4FA056-4C8D-49E8-B382-E05821D857BC}">
          <p14:sldIdLst>
            <p14:sldId id="407"/>
            <p14:sldId id="480"/>
            <p14:sldId id="481"/>
            <p14:sldId id="482"/>
            <p14:sldId id="486"/>
            <p14:sldId id="483"/>
            <p14:sldId id="484"/>
            <p14:sldId id="485"/>
            <p14:sldId id="487"/>
            <p14:sldId id="489"/>
            <p14:sldId id="488"/>
            <p14:sldId id="490"/>
            <p14:sldId id="491"/>
          </p14:sldIdLst>
        </p14:section>
        <p14:section name="Transition" id="{C271C7B8-7595-4F99-9E58-6FACD8DF98CD}">
          <p14:sldIdLst>
            <p14:sldId id="492"/>
            <p14:sldId id="493"/>
            <p14:sldId id="494"/>
            <p14:sldId id="495"/>
          </p14:sldIdLst>
        </p14:section>
        <p14:section name="Bilan" id="{9A3F8C1E-2F2C-4A7A-9E48-585AA157CABE}">
          <p14:sldIdLst>
            <p14:sldId id="496"/>
            <p14:sldId id="497"/>
            <p14:sldId id="498"/>
            <p14:sldId id="499"/>
          </p14:sldIdLst>
        </p14:section>
        <p14:section name="Fin" id="{F0730219-83C8-4F28-90DE-ABE503A14E43}">
          <p14:sldIdLst>
            <p14:sldId id="336"/>
            <p14:sldId id="33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0000FF"/>
    <a:srgbClr val="2B91AF"/>
    <a:srgbClr val="00FF00"/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napToObjects="1">
      <p:cViewPr varScale="1">
        <p:scale>
          <a:sx n="129" d="100"/>
          <a:sy n="129" d="100"/>
        </p:scale>
        <p:origin x="150" y="4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6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5884B699-0645-4174-A209-0BFD8D932EE9}" type="datetime1">
              <a:rPr lang="fr-FR" smtClean="0"/>
              <a:t>17/10/2022</a:t>
            </a:fld>
            <a:endParaRPr lang="fr-FR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3" name="Image 2" descr="Une image contenant texte, personne, intérieur, boîte&#10;&#10;Description générée automatiquement">
            <a:extLst>
              <a:ext uri="{FF2B5EF4-FFF2-40B4-BE49-F238E27FC236}">
                <a16:creationId xmlns:a16="http://schemas.microsoft.com/office/drawing/2014/main" id="{685035D8-5DD9-496F-B560-A58D991A10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8" y="1100446"/>
            <a:ext cx="946911" cy="160227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9E50882-8481-4955-A7F9-99A4431FC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4" b="9826"/>
          <a:stretch/>
        </p:blipFill>
        <p:spPr>
          <a:xfrm>
            <a:off x="55144" y="794481"/>
            <a:ext cx="2262296" cy="3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52794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7586989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C0D0F-E464-4597-AAF9-48280FE7D97D}" type="datetime1">
              <a:rPr lang="fr-FR" smtClean="0"/>
              <a:t>17/10/2022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16640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07B0D-A740-4662-8CDF-4DB4C9BAF7D5}" type="datetime1">
              <a:rPr lang="fr-FR" smtClean="0"/>
              <a:t>17/10/2022</a:t>
            </a:fld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92293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41E52-3081-49E1-837A-6F2ED4C79D9E}" type="datetime1">
              <a:rPr lang="fr-FR" smtClean="0"/>
              <a:t>17/10/2022</a:t>
            </a:fld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863207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84BF702-BD59-4286-8FA4-41F9D4D5A3F0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43561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8163109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93628921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17/10/2022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8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</p:sldLayoutIdLst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17/10/2022</a:t>
            </a:fld>
            <a:endParaRPr lang="fr-FR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D4BD1E-AF01-4376-8023-37FC22EC09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72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698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17/10/2022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7577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0.png"/><Relationship Id="rId4" Type="http://schemas.openxmlformats.org/officeDocument/2006/relationships/hyperlink" Target="Chap04-Ex1.sl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0.png"/><Relationship Id="rId4" Type="http://schemas.openxmlformats.org/officeDocument/2006/relationships/hyperlink" Target="Chap04-Ex1-bis.sl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0.png"/><Relationship Id="rId4" Type="http://schemas.openxmlformats.org/officeDocument/2006/relationships/hyperlink" Target="Chap04-Ex2.sl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22E781-2A1E-4450-A59D-BC51F361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Procédures -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14D405-F650-46DE-BAAA-C12DB4CB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Définissons une procédure pour afficher les puissances de 2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41C202-9B93-4118-AE8F-725C9C85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63002F-6C60-47EF-B782-DFDDC22C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B23251-94A7-4ED7-9FAC-C68DF182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9FB9B2-8E2E-4981-A941-9B41119F3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Procédures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L’instruction </a:t>
            </a:r>
            <a:r>
              <a:rPr lang="fr-FR" sz="1200" b="1">
                <a:solidFill>
                  <a:srgbClr val="79D2FF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1314BFBF-4897-4B73-B1A5-B3BE98F5E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600" y="1419622"/>
            <a:ext cx="3578400" cy="3485570"/>
          </a:xfrm>
          <a:prstGeom prst="roundRect">
            <a:avLst>
              <a:gd name="adj" fmla="val 16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AfficherPuissance2()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"Les puissances de 2 sont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n; i *=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99A20-340B-4346-9F61-939EFDEE9F69}"/>
              </a:ext>
            </a:extLst>
          </p:cNvPr>
          <p:cNvSpPr/>
          <p:nvPr/>
        </p:nvSpPr>
        <p:spPr>
          <a:xfrm>
            <a:off x="3849600" y="3897377"/>
            <a:ext cx="856958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9B04C-C4F4-4195-B2C1-1E81CE55E783}"/>
              </a:ext>
            </a:extLst>
          </p:cNvPr>
          <p:cNvSpPr/>
          <p:nvPr/>
        </p:nvSpPr>
        <p:spPr>
          <a:xfrm>
            <a:off x="3849600" y="4049777"/>
            <a:ext cx="21834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9EAC30-18A5-4D78-AF21-45DEB09552BA}"/>
              </a:ext>
            </a:extLst>
          </p:cNvPr>
          <p:cNvSpPr/>
          <p:nvPr/>
        </p:nvSpPr>
        <p:spPr>
          <a:xfrm>
            <a:off x="4067944" y="4377706"/>
            <a:ext cx="1584175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01C6F9-0E31-4E56-9ADA-3CCF8AAB7AC9}"/>
              </a:ext>
            </a:extLst>
          </p:cNvPr>
          <p:cNvSpPr/>
          <p:nvPr/>
        </p:nvSpPr>
        <p:spPr>
          <a:xfrm>
            <a:off x="3849600" y="1817762"/>
            <a:ext cx="194653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4AA44B-1C41-416F-98D3-307CD20FBA55}"/>
              </a:ext>
            </a:extLst>
          </p:cNvPr>
          <p:cNvSpPr/>
          <p:nvPr/>
        </p:nvSpPr>
        <p:spPr>
          <a:xfrm>
            <a:off x="3849600" y="1977840"/>
            <a:ext cx="21834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C3B1A9-3942-44BC-ABB2-5820F0B2F691}"/>
              </a:ext>
            </a:extLst>
          </p:cNvPr>
          <p:cNvSpPr/>
          <p:nvPr/>
        </p:nvSpPr>
        <p:spPr>
          <a:xfrm>
            <a:off x="3849600" y="2137918"/>
            <a:ext cx="1370472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268323-B972-43CC-A985-6DFFAADC29B9}"/>
              </a:ext>
            </a:extLst>
          </p:cNvPr>
          <p:cNvSpPr/>
          <p:nvPr/>
        </p:nvSpPr>
        <p:spPr>
          <a:xfrm>
            <a:off x="3849600" y="2297996"/>
            <a:ext cx="345870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A263E2-5056-4E1B-B073-FA2015AF6919}"/>
              </a:ext>
            </a:extLst>
          </p:cNvPr>
          <p:cNvSpPr/>
          <p:nvPr/>
        </p:nvSpPr>
        <p:spPr>
          <a:xfrm>
            <a:off x="3849600" y="2458074"/>
            <a:ext cx="129846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8014A1-2A97-4807-82E7-D31301CCD118}"/>
              </a:ext>
            </a:extLst>
          </p:cNvPr>
          <p:cNvSpPr/>
          <p:nvPr/>
        </p:nvSpPr>
        <p:spPr>
          <a:xfrm>
            <a:off x="3849600" y="2618152"/>
            <a:ext cx="338669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C84C30-2BD3-419A-94EF-A5BFDEE609E6}"/>
              </a:ext>
            </a:extLst>
          </p:cNvPr>
          <p:cNvSpPr/>
          <p:nvPr/>
        </p:nvSpPr>
        <p:spPr>
          <a:xfrm>
            <a:off x="3849600" y="2778230"/>
            <a:ext cx="309866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F9F894-550B-4649-BB3B-DF0EEF02B18C}"/>
              </a:ext>
            </a:extLst>
          </p:cNvPr>
          <p:cNvSpPr/>
          <p:nvPr/>
        </p:nvSpPr>
        <p:spPr>
          <a:xfrm>
            <a:off x="3849600" y="2938308"/>
            <a:ext cx="36236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B612B9-9D68-49C7-9B21-CE71639A339D}"/>
              </a:ext>
            </a:extLst>
          </p:cNvPr>
          <p:cNvSpPr/>
          <p:nvPr/>
        </p:nvSpPr>
        <p:spPr>
          <a:xfrm>
            <a:off x="3849600" y="3098386"/>
            <a:ext cx="201854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13F444-6D98-4D9F-B53D-E35B2B70C8BB}"/>
              </a:ext>
            </a:extLst>
          </p:cNvPr>
          <p:cNvSpPr/>
          <p:nvPr/>
        </p:nvSpPr>
        <p:spPr>
          <a:xfrm>
            <a:off x="3849600" y="3258464"/>
            <a:ext cx="36236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1A3E74-870F-428C-964C-646332485899}"/>
              </a:ext>
            </a:extLst>
          </p:cNvPr>
          <p:cNvSpPr/>
          <p:nvPr/>
        </p:nvSpPr>
        <p:spPr>
          <a:xfrm>
            <a:off x="3849600" y="3418542"/>
            <a:ext cx="1584175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FDBB92-E07B-45AC-A99F-46D0DFA0047A}"/>
              </a:ext>
            </a:extLst>
          </p:cNvPr>
          <p:cNvSpPr/>
          <p:nvPr/>
        </p:nvSpPr>
        <p:spPr>
          <a:xfrm>
            <a:off x="3849600" y="3578619"/>
            <a:ext cx="21834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AD98BA-00D6-4982-945F-1FE2702263E8}"/>
              </a:ext>
            </a:extLst>
          </p:cNvPr>
          <p:cNvSpPr/>
          <p:nvPr/>
        </p:nvSpPr>
        <p:spPr>
          <a:xfrm>
            <a:off x="4067945" y="4539632"/>
            <a:ext cx="72008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de">
            <a:extLst>
              <a:ext uri="{FF2B5EF4-FFF2-40B4-BE49-F238E27FC236}">
                <a16:creationId xmlns:a16="http://schemas.microsoft.com/office/drawing/2014/main" id="{78641B69-3589-4B1D-9565-AB43E4C9A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600" y="1419622"/>
            <a:ext cx="3578400" cy="3485570"/>
          </a:xfrm>
          <a:prstGeom prst="roundRect">
            <a:avLst>
              <a:gd name="adj" fmla="val 164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AfficherPuissance2()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"Les puissances de 2 sont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n; i *=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//Exécuter la procédure AfficherPuissance2 :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AfficherPuissance2();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379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479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49 0.0296 E" pathEditMode="relative" ptsTypes="">
                                      <p:cBhvr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725541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86 0.0638 E" pathEditMode="relative" ptsTypes="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217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45 0.0311 E" pathEditMode="relative" ptsTypes="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627666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30 0.0311 E" pathEditMode="relative" ptsTypes="">
                                      <p:cBhvr>
                                        <p:cTn id="6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252373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42 0.0311 E" pathEditMode="relative" ptsTypes="">
                                      <p:cBhvr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37542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81 0.0311 E" pathEditMode="relative" ptsTypes="">
                                      <p:cBhvr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260823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42 0.0311 E" pathEditMode="relative" ptsTypes="">
                                      <p:cBhvr>
                                        <p:cTn id="10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91495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7 0.0311 E" pathEditMode="relative" ptsTypes="">
                                      <p:cBhvr>
                                        <p:cTn id="11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5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694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96 0.0311 E" pathEditMode="relative" ptsTypes="">
                                      <p:cBhvr>
                                        <p:cTn id="12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50"/>
                            </p:stCondLst>
                            <p:childTnLst>
                              <p:par>
                                <p:cTn id="13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557055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06 0.0311 E" pathEditMode="relative" ptsTypes="">
                                      <p:cBhvr>
                                        <p:cTn id="14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7952" y="10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3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06 0.0311 E" pathEditMode="relative" ptsTypes="">
                                      <p:cBhvr>
                                        <p:cTn id="15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250"/>
                            </p:stCondLst>
                            <p:childTnLst>
                              <p:par>
                                <p:cTn id="16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437183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68 0.0311 E" pathEditMode="relative" ptsTypes="">
                                      <p:cBhvr>
                                        <p:cTn id="16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7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3783" y="100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9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47 0.0311 E" pathEditMode="relative" ptsTypes="">
                                      <p:cBhvr>
                                        <p:cTn id="18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0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45455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2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72 0.0315 E" pathEditMode="relative" ptsTypes="">
                                      <p:cBhvr>
                                        <p:cTn id="20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4" grpId="2" animBg="1"/>
      <p:bldP spid="14" grpId="3" animBg="1"/>
      <p:bldP spid="14" grpId="4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8" grpId="0" animBg="1"/>
      <p:bldP spid="18" grpId="1" animBg="1"/>
      <p:bldP spid="18" grpId="2" animBg="1"/>
      <p:bldP spid="18" grpId="3" animBg="1"/>
      <p:bldP spid="18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0" grpId="0" animBg="1"/>
      <p:bldP spid="20" grpId="1" animBg="1"/>
      <p:bldP spid="20" grpId="2" animBg="1"/>
      <p:bldP spid="20" grpId="3" animBg="1"/>
      <p:bldP spid="20" grpId="4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 animBg="1"/>
      <p:bldP spid="22" grpId="1" animBg="1"/>
      <p:bldP spid="22" grpId="2" animBg="1"/>
      <p:bldP spid="22" grpId="3" animBg="1"/>
      <p:bldP spid="22" grpId="4" animBg="1"/>
      <p:bldP spid="23" grpId="0" animBg="1"/>
      <p:bldP spid="23" grpId="1" animBg="1"/>
      <p:bldP spid="23" grpId="2" animBg="1"/>
      <p:bldP spid="23" grpId="3" animBg="1"/>
      <p:bldP spid="23" grpId="4" animBg="1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5" grpId="3" animBg="1"/>
      <p:bldP spid="25" grpId="4" animBg="1"/>
      <p:bldP spid="26" grpId="0" animBg="1"/>
      <p:bldP spid="26" grpId="1" animBg="1"/>
      <p:bldP spid="26" grpId="2" animBg="1"/>
      <p:bldP spid="26" grpId="3" animBg="1"/>
      <p:bldP spid="26" grpId="4" animBg="1"/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172CBB-8E96-456D-B031-6F6AD67E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F97065-A0A3-419E-8858-659A7211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Une procédure peut être paramétrée</a:t>
            </a:r>
          </a:p>
          <a:p>
            <a:pPr lvl="1"/>
            <a:r>
              <a:rPr lang="fr-FR" sz="1800" dirty="0"/>
              <a:t>On liste les paramètres dans les parenthèses qui suivent le nom de la procédure</a:t>
            </a:r>
          </a:p>
          <a:p>
            <a:pPr lvl="2"/>
            <a:r>
              <a:rPr lang="fr-FR" sz="1600" dirty="0"/>
              <a:t>A la définition de la procédure, la liste des paramètres est comme une liste de déclaration de variables</a:t>
            </a:r>
          </a:p>
          <a:p>
            <a:pPr lvl="3"/>
            <a:endParaRPr lang="fr-FR" sz="1400" dirty="0"/>
          </a:p>
          <a:p>
            <a:pPr lvl="3"/>
            <a:endParaRPr lang="fr-FR" sz="1400" dirty="0"/>
          </a:p>
          <a:p>
            <a:pPr lvl="3"/>
            <a:endParaRPr lang="fr-FR" sz="1400" dirty="0"/>
          </a:p>
          <a:p>
            <a:pPr lvl="2"/>
            <a:r>
              <a:rPr lang="fr-FR" sz="1600" dirty="0"/>
              <a:t>A l’appel de la procédure, on donne les valeurs de chaque paramètre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C1FB80-D1BC-4FBF-B55E-38900A8E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96661B-7022-4D7A-9C8C-06BE87EA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C8EAC-75F0-4F38-9852-E54FC3BD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03D763D-247E-49EA-95EA-9E6504D47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Procédures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Paramétrage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Retour de valeur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Fonction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L’instruction </a:t>
            </a:r>
            <a:r>
              <a:rPr lang="fr-FR" sz="1200" b="1" dirty="0">
                <a:solidFill>
                  <a:srgbClr val="79D2FF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0EDEEA14-D1DF-44CD-A315-717A4C2ED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415" y="2661111"/>
            <a:ext cx="4092787" cy="283384"/>
          </a:xfrm>
          <a:prstGeom prst="roundRect">
            <a:avLst>
              <a:gd name="adj" fmla="val 19208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05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MaProcedure</a:t>
            </a:r>
            <a:r>
              <a:rPr lang="en-US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param1, </a:t>
            </a:r>
            <a:r>
              <a:rPr lang="en-US" sz="105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param2) { </a:t>
            </a:r>
            <a:r>
              <a:rPr lang="en-US" sz="1050" b="1" i="1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[...]</a:t>
            </a:r>
            <a:r>
              <a:rPr lang="en-US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675BAAF8-D4BE-4A58-A928-2E3DF9C70C76}"/>
              </a:ext>
            </a:extLst>
          </p:cNvPr>
          <p:cNvSpPr/>
          <p:nvPr/>
        </p:nvSpPr>
        <p:spPr>
          <a:xfrm>
            <a:off x="3247910" y="2985363"/>
            <a:ext cx="2216317" cy="306467"/>
          </a:xfrm>
          <a:prstGeom prst="wedgeRoundRectCallout">
            <a:avLst>
              <a:gd name="adj1" fmla="val 40758"/>
              <a:gd name="adj2" fmla="val -7284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Type et nom du 1</a:t>
            </a:r>
            <a:r>
              <a:rPr lang="fr-FR" sz="12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er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paramètre</a:t>
            </a:r>
          </a:p>
        </p:txBody>
      </p:sp>
      <p:sp>
        <p:nvSpPr>
          <p:cNvPr id="11" name="Bulle narrative : rectangle à coins arrondis 10">
            <a:extLst>
              <a:ext uri="{FF2B5EF4-FFF2-40B4-BE49-F238E27FC236}">
                <a16:creationId xmlns:a16="http://schemas.microsoft.com/office/drawing/2014/main" id="{C1CA2E7A-F86D-4979-9780-A7368AE6DDDF}"/>
              </a:ext>
            </a:extLst>
          </p:cNvPr>
          <p:cNvSpPr/>
          <p:nvPr/>
        </p:nvSpPr>
        <p:spPr>
          <a:xfrm>
            <a:off x="5954731" y="2985363"/>
            <a:ext cx="2247069" cy="306467"/>
          </a:xfrm>
          <a:prstGeom prst="wedgeRoundRectCallout">
            <a:avLst>
              <a:gd name="adj1" fmla="val -36912"/>
              <a:gd name="adj2" fmla="val -7713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Type et nom du 2</a:t>
            </a:r>
            <a:r>
              <a:rPr lang="fr-FR" sz="12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paramètre</a:t>
            </a:r>
          </a:p>
        </p:txBody>
      </p:sp>
      <p:sp>
        <p:nvSpPr>
          <p:cNvPr id="12" name="code">
            <a:extLst>
              <a:ext uri="{FF2B5EF4-FFF2-40B4-BE49-F238E27FC236}">
                <a16:creationId xmlns:a16="http://schemas.microsoft.com/office/drawing/2014/main" id="{58E24AA6-40A1-4FE9-92EC-FAD46C179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618" y="3939902"/>
            <a:ext cx="1824380" cy="283384"/>
          </a:xfrm>
          <a:prstGeom prst="roundRect">
            <a:avLst>
              <a:gd name="adj" fmla="val 19208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MaProcedure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05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05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12.3</a:t>
            </a:r>
            <a:r>
              <a:rPr lang="fr-FR" sz="105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47451B61-3C6C-4171-851C-BFCAA2F7C156}"/>
              </a:ext>
            </a:extLst>
          </p:cNvPr>
          <p:cNvSpPr/>
          <p:nvPr/>
        </p:nvSpPr>
        <p:spPr>
          <a:xfrm>
            <a:off x="2715652" y="4280437"/>
            <a:ext cx="2910657" cy="306467"/>
          </a:xfrm>
          <a:prstGeom prst="wedgeRoundRectCallout">
            <a:avLst>
              <a:gd name="adj1" fmla="val 51565"/>
              <a:gd name="adj2" fmla="val -8716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 paramètre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param1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prend la valeur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42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564E70B3-6A03-4EE8-A8F6-7E420BADB675}"/>
              </a:ext>
            </a:extLst>
          </p:cNvPr>
          <p:cNvSpPr/>
          <p:nvPr/>
        </p:nvSpPr>
        <p:spPr>
          <a:xfrm>
            <a:off x="5782946" y="4280437"/>
            <a:ext cx="3081053" cy="306467"/>
          </a:xfrm>
          <a:prstGeom prst="wedgeRoundRectCallout">
            <a:avLst>
              <a:gd name="adj1" fmla="val -42816"/>
              <a:gd name="adj2" fmla="val -8954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Le paramètre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param2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prend la valeur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12.3</a:t>
            </a:r>
          </a:p>
        </p:txBody>
      </p:sp>
    </p:spTree>
    <p:extLst>
      <p:ext uri="{BB962C8B-B14F-4D97-AF65-F5344CB8AC3E}">
        <p14:creationId xmlns:p14="http://schemas.microsoft.com/office/powerpoint/2010/main" val="237727172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D6D7A7-2B96-4813-A426-590D661C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- exemple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6DB5E1-5676-473E-BFE7-9C0A01DE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AA4860-3227-4C94-8273-F61B15C5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1E2596-DBF5-45EF-A3D3-1D52534F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88612AD-3B61-485E-B987-9878363F1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Paramétrage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L’instruction </a:t>
            </a:r>
            <a:r>
              <a:rPr lang="fr-FR" sz="1200" b="1">
                <a:solidFill>
                  <a:srgbClr val="79D2FF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21EFADC5-13C0-42E6-A148-95B0F6B42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080" y="1419621"/>
            <a:ext cx="3724096" cy="3139321"/>
          </a:xfrm>
          <a:prstGeom prst="roundRect">
            <a:avLst>
              <a:gd name="adj" fmla="val 16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079BEB-3AF3-4615-A097-4A43E4DEFDF8}"/>
              </a:ext>
            </a:extLst>
          </p:cNvPr>
          <p:cNvSpPr/>
          <p:nvPr/>
        </p:nvSpPr>
        <p:spPr>
          <a:xfrm>
            <a:off x="3011080" y="3096760"/>
            <a:ext cx="86641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CD558F-6CBF-4FB2-B8F1-58D04312D783}"/>
              </a:ext>
            </a:extLst>
          </p:cNvPr>
          <p:cNvSpPr/>
          <p:nvPr/>
        </p:nvSpPr>
        <p:spPr>
          <a:xfrm>
            <a:off x="3011080" y="3256607"/>
            <a:ext cx="21834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47C2EB-C96C-4588-A368-A04F68C20F68}"/>
              </a:ext>
            </a:extLst>
          </p:cNvPr>
          <p:cNvSpPr/>
          <p:nvPr/>
        </p:nvSpPr>
        <p:spPr>
          <a:xfrm>
            <a:off x="3229424" y="3416454"/>
            <a:ext cx="1152128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BDB943-8E08-4D8F-9773-5F3DB4E14C70}"/>
              </a:ext>
            </a:extLst>
          </p:cNvPr>
          <p:cNvSpPr/>
          <p:nvPr/>
        </p:nvSpPr>
        <p:spPr>
          <a:xfrm>
            <a:off x="3229424" y="3576301"/>
            <a:ext cx="324036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17279D-860B-4510-88E4-6E1A64C17872}"/>
              </a:ext>
            </a:extLst>
          </p:cNvPr>
          <p:cNvSpPr/>
          <p:nvPr/>
        </p:nvSpPr>
        <p:spPr>
          <a:xfrm>
            <a:off x="3229424" y="3736148"/>
            <a:ext cx="108012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0F12FC-F415-4E6A-9E52-61B487454B1D}"/>
              </a:ext>
            </a:extLst>
          </p:cNvPr>
          <p:cNvSpPr/>
          <p:nvPr/>
        </p:nvSpPr>
        <p:spPr>
          <a:xfrm>
            <a:off x="3229424" y="3895995"/>
            <a:ext cx="165618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EA2145-8E31-451F-B712-6E4152D97D73}"/>
              </a:ext>
            </a:extLst>
          </p:cNvPr>
          <p:cNvSpPr/>
          <p:nvPr/>
        </p:nvSpPr>
        <p:spPr>
          <a:xfrm>
            <a:off x="3229424" y="4055842"/>
            <a:ext cx="72008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DB88E7-D63F-4B43-B26F-5CCF46DBE31F}"/>
              </a:ext>
            </a:extLst>
          </p:cNvPr>
          <p:cNvSpPr/>
          <p:nvPr/>
        </p:nvSpPr>
        <p:spPr>
          <a:xfrm>
            <a:off x="3013400" y="1492983"/>
            <a:ext cx="3312368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4EE801-BF4B-4360-9204-E0AC343DC4C2}"/>
              </a:ext>
            </a:extLst>
          </p:cNvPr>
          <p:cNvSpPr/>
          <p:nvPr/>
        </p:nvSpPr>
        <p:spPr>
          <a:xfrm>
            <a:off x="3013400" y="1653720"/>
            <a:ext cx="21602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75EB3E-D69E-40E7-8120-CBD17BAEBC33}"/>
              </a:ext>
            </a:extLst>
          </p:cNvPr>
          <p:cNvSpPr/>
          <p:nvPr/>
        </p:nvSpPr>
        <p:spPr>
          <a:xfrm>
            <a:off x="3013400" y="1814458"/>
            <a:ext cx="338437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A01679-E2EF-4D5B-B29F-72B9C65E5066}"/>
              </a:ext>
            </a:extLst>
          </p:cNvPr>
          <p:cNvSpPr/>
          <p:nvPr/>
        </p:nvSpPr>
        <p:spPr>
          <a:xfrm>
            <a:off x="3013400" y="1975196"/>
            <a:ext cx="345638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545D0F-1605-4373-8B28-92F2C0C571F3}"/>
              </a:ext>
            </a:extLst>
          </p:cNvPr>
          <p:cNvSpPr/>
          <p:nvPr/>
        </p:nvSpPr>
        <p:spPr>
          <a:xfrm>
            <a:off x="3013400" y="2135934"/>
            <a:ext cx="36004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4FC5A1-A303-4180-920C-405782759C58}"/>
              </a:ext>
            </a:extLst>
          </p:cNvPr>
          <p:cNvSpPr/>
          <p:nvPr/>
        </p:nvSpPr>
        <p:spPr>
          <a:xfrm>
            <a:off x="3013400" y="2296672"/>
            <a:ext cx="201622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942689-6BA7-4411-B85D-62E9134F22F7}"/>
              </a:ext>
            </a:extLst>
          </p:cNvPr>
          <p:cNvSpPr/>
          <p:nvPr/>
        </p:nvSpPr>
        <p:spPr>
          <a:xfrm>
            <a:off x="3013400" y="2457410"/>
            <a:ext cx="36004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4773DE-BE85-4412-BA70-E2AE9C6467D1}"/>
              </a:ext>
            </a:extLst>
          </p:cNvPr>
          <p:cNvSpPr/>
          <p:nvPr/>
        </p:nvSpPr>
        <p:spPr>
          <a:xfrm>
            <a:off x="3013400" y="2618148"/>
            <a:ext cx="158417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535F54-FFCD-4808-887A-B9B63EAAE945}"/>
              </a:ext>
            </a:extLst>
          </p:cNvPr>
          <p:cNvSpPr/>
          <p:nvPr/>
        </p:nvSpPr>
        <p:spPr>
          <a:xfrm>
            <a:off x="3013400" y="2778883"/>
            <a:ext cx="21602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ode">
            <a:extLst>
              <a:ext uri="{FF2B5EF4-FFF2-40B4-BE49-F238E27FC236}">
                <a16:creationId xmlns:a16="http://schemas.microsoft.com/office/drawing/2014/main" id="{B5811CDA-1B7D-4270-AD8C-FF706AFB2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1080" y="1419622"/>
            <a:ext cx="3724096" cy="3139321"/>
          </a:xfrm>
          <a:prstGeom prst="roundRect">
            <a:avLst>
              <a:gd name="adj" fmla="val 164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AfficherPuissance2(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limite)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"Les puissances de 2 sont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limite; i *=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AfficherPuissance2(n);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49" name="Image 1048">
            <a:extLst>
              <a:ext uri="{FF2B5EF4-FFF2-40B4-BE49-F238E27FC236}">
                <a16:creationId xmlns:a16="http://schemas.microsoft.com/office/drawing/2014/main" id="{98DF4EDC-E647-4859-83FD-798E4768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072" y="2169046"/>
            <a:ext cx="2057400" cy="1114425"/>
          </a:xfrm>
          <a:custGeom>
            <a:avLst/>
            <a:gdLst>
              <a:gd name="connsiteX0" fmla="*/ 5 w 2057400"/>
              <a:gd name="connsiteY0" fmla="*/ 3 h 1114425"/>
              <a:gd name="connsiteX1" fmla="*/ 2057405 w 2057400"/>
              <a:gd name="connsiteY1" fmla="*/ 3 h 1114425"/>
              <a:gd name="connsiteX2" fmla="*/ 2057405 w 2057400"/>
              <a:gd name="connsiteY2" fmla="*/ 1114428 h 1114425"/>
              <a:gd name="connsiteX3" fmla="*/ 5 w 2057400"/>
              <a:gd name="connsiteY3" fmla="*/ 1114428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1114425">
                <a:moveTo>
                  <a:pt x="5" y="3"/>
                </a:moveTo>
                <a:lnTo>
                  <a:pt x="2057405" y="3"/>
                </a:lnTo>
                <a:lnTo>
                  <a:pt x="2057405" y="1114428"/>
                </a:lnTo>
                <a:lnTo>
                  <a:pt x="5" y="1114428"/>
                </a:lnTo>
                <a:close/>
              </a:path>
            </a:pathLst>
          </a:custGeom>
        </p:spPr>
      </p:pic>
      <p:sp>
        <p:nvSpPr>
          <p:cNvPr id="1050" name="Forme libre : forme 1049">
            <a:extLst>
              <a:ext uri="{FF2B5EF4-FFF2-40B4-BE49-F238E27FC236}">
                <a16:creationId xmlns:a16="http://schemas.microsoft.com/office/drawing/2014/main" id="{26476D21-19E1-4489-BA7B-2816166DC529}"/>
              </a:ext>
            </a:extLst>
          </p:cNvPr>
          <p:cNvSpPr/>
          <p:nvPr/>
        </p:nvSpPr>
        <p:spPr>
          <a:xfrm>
            <a:off x="6988072" y="2169046"/>
            <a:ext cx="1122740" cy="370846"/>
          </a:xfrm>
          <a:custGeom>
            <a:avLst/>
            <a:gdLst>
              <a:gd name="connsiteX0" fmla="*/ -735 w 1122740"/>
              <a:gd name="connsiteY0" fmla="*/ -230 h 370846"/>
              <a:gd name="connsiteX1" fmla="*/ 1122005 w 1122740"/>
              <a:gd name="connsiteY1" fmla="*/ -230 h 370846"/>
              <a:gd name="connsiteX2" fmla="*/ 1122005 w 1122740"/>
              <a:gd name="connsiteY2" fmla="*/ 370616 h 370846"/>
              <a:gd name="connsiteX3" fmla="*/ -735 w 1122740"/>
              <a:gd name="connsiteY3" fmla="*/ 370616 h 37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740" h="370846">
                <a:moveTo>
                  <a:pt x="-735" y="-230"/>
                </a:moveTo>
                <a:lnTo>
                  <a:pt x="1122005" y="-230"/>
                </a:lnTo>
                <a:lnTo>
                  <a:pt x="1122005" y="370616"/>
                </a:lnTo>
                <a:lnTo>
                  <a:pt x="-735" y="370616"/>
                </a:lnTo>
                <a:close/>
              </a:path>
            </a:pathLst>
          </a:custGeom>
          <a:solidFill>
            <a:srgbClr val="79D2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1" name="Forme libre : forme 1050">
            <a:extLst>
              <a:ext uri="{FF2B5EF4-FFF2-40B4-BE49-F238E27FC236}">
                <a16:creationId xmlns:a16="http://schemas.microsoft.com/office/drawing/2014/main" id="{9591B814-379B-4167-839A-5308498AA9AD}"/>
              </a:ext>
            </a:extLst>
          </p:cNvPr>
          <p:cNvSpPr/>
          <p:nvPr/>
        </p:nvSpPr>
        <p:spPr>
          <a:xfrm>
            <a:off x="8110812" y="2169046"/>
            <a:ext cx="932240" cy="370846"/>
          </a:xfrm>
          <a:custGeom>
            <a:avLst/>
            <a:gdLst>
              <a:gd name="connsiteX0" fmla="*/ -735 w 932240"/>
              <a:gd name="connsiteY0" fmla="*/ -230 h 370846"/>
              <a:gd name="connsiteX1" fmla="*/ 931506 w 932240"/>
              <a:gd name="connsiteY1" fmla="*/ -230 h 370846"/>
              <a:gd name="connsiteX2" fmla="*/ 931506 w 932240"/>
              <a:gd name="connsiteY2" fmla="*/ 370616 h 370846"/>
              <a:gd name="connsiteX3" fmla="*/ -735 w 932240"/>
              <a:gd name="connsiteY3" fmla="*/ 370616 h 37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240" h="370846">
                <a:moveTo>
                  <a:pt x="-735" y="-230"/>
                </a:moveTo>
                <a:lnTo>
                  <a:pt x="931506" y="-230"/>
                </a:lnTo>
                <a:lnTo>
                  <a:pt x="931506" y="370616"/>
                </a:lnTo>
                <a:lnTo>
                  <a:pt x="-735" y="370616"/>
                </a:lnTo>
                <a:close/>
              </a:path>
            </a:pathLst>
          </a:custGeom>
          <a:solidFill>
            <a:srgbClr val="79D2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2" name="Forme libre : forme 1051">
            <a:extLst>
              <a:ext uri="{FF2B5EF4-FFF2-40B4-BE49-F238E27FC236}">
                <a16:creationId xmlns:a16="http://schemas.microsoft.com/office/drawing/2014/main" id="{8C9B6C41-A05A-4E24-AAB2-4AADF25BAD33}"/>
              </a:ext>
            </a:extLst>
          </p:cNvPr>
          <p:cNvSpPr/>
          <p:nvPr/>
        </p:nvSpPr>
        <p:spPr>
          <a:xfrm>
            <a:off x="6988072" y="2539892"/>
            <a:ext cx="1122740" cy="370836"/>
          </a:xfrm>
          <a:custGeom>
            <a:avLst/>
            <a:gdLst>
              <a:gd name="connsiteX0" fmla="*/ -735 w 1122740"/>
              <a:gd name="connsiteY0" fmla="*/ -230 h 370836"/>
              <a:gd name="connsiteX1" fmla="*/ 1122005 w 1122740"/>
              <a:gd name="connsiteY1" fmla="*/ -230 h 370836"/>
              <a:gd name="connsiteX2" fmla="*/ 1122005 w 1122740"/>
              <a:gd name="connsiteY2" fmla="*/ 370607 h 370836"/>
              <a:gd name="connsiteX3" fmla="*/ -735 w 1122740"/>
              <a:gd name="connsiteY3" fmla="*/ 370607 h 37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740" h="370836">
                <a:moveTo>
                  <a:pt x="-735" y="-230"/>
                </a:moveTo>
                <a:lnTo>
                  <a:pt x="1122005" y="-230"/>
                </a:lnTo>
                <a:lnTo>
                  <a:pt x="1122005" y="370607"/>
                </a:lnTo>
                <a:lnTo>
                  <a:pt x="-735" y="370607"/>
                </a:lnTo>
                <a:close/>
              </a:path>
            </a:pathLst>
          </a:custGeom>
          <a:solidFill>
            <a:srgbClr val="79D2FF">
              <a:alpha val="4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3" name="Forme libre : forme 1052">
            <a:extLst>
              <a:ext uri="{FF2B5EF4-FFF2-40B4-BE49-F238E27FC236}">
                <a16:creationId xmlns:a16="http://schemas.microsoft.com/office/drawing/2014/main" id="{B44C5DA7-7C51-47E6-AEDC-418114009BDB}"/>
              </a:ext>
            </a:extLst>
          </p:cNvPr>
          <p:cNvSpPr/>
          <p:nvPr/>
        </p:nvSpPr>
        <p:spPr>
          <a:xfrm>
            <a:off x="8110812" y="2539892"/>
            <a:ext cx="932240" cy="370836"/>
          </a:xfrm>
          <a:custGeom>
            <a:avLst/>
            <a:gdLst>
              <a:gd name="connsiteX0" fmla="*/ -735 w 932240"/>
              <a:gd name="connsiteY0" fmla="*/ -230 h 370836"/>
              <a:gd name="connsiteX1" fmla="*/ 931506 w 932240"/>
              <a:gd name="connsiteY1" fmla="*/ -230 h 370836"/>
              <a:gd name="connsiteX2" fmla="*/ 931506 w 932240"/>
              <a:gd name="connsiteY2" fmla="*/ 370607 h 370836"/>
              <a:gd name="connsiteX3" fmla="*/ -735 w 932240"/>
              <a:gd name="connsiteY3" fmla="*/ 370607 h 37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240" h="370836">
                <a:moveTo>
                  <a:pt x="-735" y="-230"/>
                </a:moveTo>
                <a:lnTo>
                  <a:pt x="931506" y="-230"/>
                </a:lnTo>
                <a:lnTo>
                  <a:pt x="931506" y="370607"/>
                </a:lnTo>
                <a:lnTo>
                  <a:pt x="-735" y="370607"/>
                </a:lnTo>
                <a:close/>
              </a:path>
            </a:pathLst>
          </a:custGeom>
          <a:solidFill>
            <a:srgbClr val="79D2FF">
              <a:alpha val="4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4" name="Forme libre : forme 1053">
            <a:extLst>
              <a:ext uri="{FF2B5EF4-FFF2-40B4-BE49-F238E27FC236}">
                <a16:creationId xmlns:a16="http://schemas.microsoft.com/office/drawing/2014/main" id="{4B146AAB-68D5-4360-ACA0-BA69B02BA2BC}"/>
              </a:ext>
            </a:extLst>
          </p:cNvPr>
          <p:cNvSpPr/>
          <p:nvPr/>
        </p:nvSpPr>
        <p:spPr>
          <a:xfrm>
            <a:off x="8110812" y="2527186"/>
            <a:ext cx="9525" cy="759142"/>
          </a:xfrm>
          <a:custGeom>
            <a:avLst/>
            <a:gdLst>
              <a:gd name="connsiteX0" fmla="*/ -735 w 9525"/>
              <a:gd name="connsiteY0" fmla="*/ -230 h 759142"/>
              <a:gd name="connsiteX1" fmla="*/ -735 w 9525"/>
              <a:gd name="connsiteY1" fmla="*/ 758912 h 75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759142">
                <a:moveTo>
                  <a:pt x="-735" y="-230"/>
                </a:moveTo>
                <a:lnTo>
                  <a:pt x="-735" y="758912"/>
                </a:lnTo>
              </a:path>
            </a:pathLst>
          </a:custGeom>
          <a:noFill/>
          <a:ln w="9525" cap="flat">
            <a:solidFill>
              <a:srgbClr val="73CEFD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5" name="Forme libre : forme 1054">
            <a:extLst>
              <a:ext uri="{FF2B5EF4-FFF2-40B4-BE49-F238E27FC236}">
                <a16:creationId xmlns:a16="http://schemas.microsoft.com/office/drawing/2014/main" id="{2F1EBA37-A1B5-4E4F-B38C-0653DF24715D}"/>
              </a:ext>
            </a:extLst>
          </p:cNvPr>
          <p:cNvSpPr/>
          <p:nvPr/>
        </p:nvSpPr>
        <p:spPr>
          <a:xfrm>
            <a:off x="6983309" y="2539892"/>
            <a:ext cx="2064505" cy="9525"/>
          </a:xfrm>
          <a:custGeom>
            <a:avLst/>
            <a:gdLst>
              <a:gd name="connsiteX0" fmla="*/ -735 w 2064505"/>
              <a:gd name="connsiteY0" fmla="*/ -230 h 9525"/>
              <a:gd name="connsiteX1" fmla="*/ 2063771 w 2064505"/>
              <a:gd name="connsiteY1" fmla="*/ -23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4505" h="9525">
                <a:moveTo>
                  <a:pt x="-735" y="-230"/>
                </a:moveTo>
                <a:lnTo>
                  <a:pt x="2063771" y="-230"/>
                </a:lnTo>
              </a:path>
            </a:pathLst>
          </a:custGeom>
          <a:noFill/>
          <a:ln w="25400" cap="flat">
            <a:solidFill>
              <a:srgbClr val="EFFAFF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6" name="Forme libre : forme 1055">
            <a:extLst>
              <a:ext uri="{FF2B5EF4-FFF2-40B4-BE49-F238E27FC236}">
                <a16:creationId xmlns:a16="http://schemas.microsoft.com/office/drawing/2014/main" id="{66713E7B-6BB2-4FBF-8651-B5998385C035}"/>
              </a:ext>
            </a:extLst>
          </p:cNvPr>
          <p:cNvSpPr/>
          <p:nvPr/>
        </p:nvSpPr>
        <p:spPr>
          <a:xfrm>
            <a:off x="6983309" y="2910729"/>
            <a:ext cx="2064505" cy="9525"/>
          </a:xfrm>
          <a:custGeom>
            <a:avLst/>
            <a:gdLst>
              <a:gd name="connsiteX0" fmla="*/ -735 w 2064505"/>
              <a:gd name="connsiteY0" fmla="*/ -230 h 9525"/>
              <a:gd name="connsiteX1" fmla="*/ 2063771 w 2064505"/>
              <a:gd name="connsiteY1" fmla="*/ -23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4505" h="9525">
                <a:moveTo>
                  <a:pt x="-735" y="-230"/>
                </a:moveTo>
                <a:lnTo>
                  <a:pt x="2063771" y="-230"/>
                </a:lnTo>
              </a:path>
            </a:pathLst>
          </a:custGeom>
          <a:noFill/>
          <a:ln w="9525" cap="flat">
            <a:solidFill>
              <a:srgbClr val="73CEFD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7" name="Forme libre : forme 1056">
            <a:extLst>
              <a:ext uri="{FF2B5EF4-FFF2-40B4-BE49-F238E27FC236}">
                <a16:creationId xmlns:a16="http://schemas.microsoft.com/office/drawing/2014/main" id="{77D883DC-50B5-4AED-9A9F-2495449479B6}"/>
              </a:ext>
            </a:extLst>
          </p:cNvPr>
          <p:cNvSpPr/>
          <p:nvPr/>
        </p:nvSpPr>
        <p:spPr>
          <a:xfrm>
            <a:off x="6988072" y="2164284"/>
            <a:ext cx="9525" cy="1122045"/>
          </a:xfrm>
          <a:custGeom>
            <a:avLst/>
            <a:gdLst>
              <a:gd name="connsiteX0" fmla="*/ -735 w 9525"/>
              <a:gd name="connsiteY0" fmla="*/ -230 h 1122045"/>
              <a:gd name="connsiteX1" fmla="*/ -735 w 9525"/>
              <a:gd name="connsiteY1" fmla="*/ 1121815 h 112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2045">
                <a:moveTo>
                  <a:pt x="-735" y="-230"/>
                </a:moveTo>
                <a:lnTo>
                  <a:pt x="-735" y="1121815"/>
                </a:lnTo>
              </a:path>
            </a:pathLst>
          </a:custGeom>
          <a:noFill/>
          <a:ln w="9525" cap="flat">
            <a:solidFill>
              <a:srgbClr val="73CEFD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8" name="Forme libre : forme 1057">
            <a:extLst>
              <a:ext uri="{FF2B5EF4-FFF2-40B4-BE49-F238E27FC236}">
                <a16:creationId xmlns:a16="http://schemas.microsoft.com/office/drawing/2014/main" id="{ABFA97FC-E0BA-4C31-9EEC-B35957729D0F}"/>
              </a:ext>
            </a:extLst>
          </p:cNvPr>
          <p:cNvSpPr/>
          <p:nvPr/>
        </p:nvSpPr>
        <p:spPr>
          <a:xfrm>
            <a:off x="9043053" y="2164284"/>
            <a:ext cx="9525" cy="1122045"/>
          </a:xfrm>
          <a:custGeom>
            <a:avLst/>
            <a:gdLst>
              <a:gd name="connsiteX0" fmla="*/ -735 w 9525"/>
              <a:gd name="connsiteY0" fmla="*/ -230 h 1122045"/>
              <a:gd name="connsiteX1" fmla="*/ -735 w 9525"/>
              <a:gd name="connsiteY1" fmla="*/ 1121815 h 112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2045">
                <a:moveTo>
                  <a:pt x="-735" y="-230"/>
                </a:moveTo>
                <a:lnTo>
                  <a:pt x="-735" y="1121815"/>
                </a:lnTo>
              </a:path>
            </a:pathLst>
          </a:custGeom>
          <a:noFill/>
          <a:ln w="9525" cap="flat">
            <a:solidFill>
              <a:srgbClr val="73CEFD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59" name="Forme libre : forme 1058">
            <a:extLst>
              <a:ext uri="{FF2B5EF4-FFF2-40B4-BE49-F238E27FC236}">
                <a16:creationId xmlns:a16="http://schemas.microsoft.com/office/drawing/2014/main" id="{A28997A7-E8C5-4561-AA0F-8AEF087F6199}"/>
              </a:ext>
            </a:extLst>
          </p:cNvPr>
          <p:cNvSpPr/>
          <p:nvPr/>
        </p:nvSpPr>
        <p:spPr>
          <a:xfrm>
            <a:off x="6983309" y="2169046"/>
            <a:ext cx="2064505" cy="9525"/>
          </a:xfrm>
          <a:custGeom>
            <a:avLst/>
            <a:gdLst>
              <a:gd name="connsiteX0" fmla="*/ -735 w 2064505"/>
              <a:gd name="connsiteY0" fmla="*/ -230 h 9525"/>
              <a:gd name="connsiteX1" fmla="*/ 2063771 w 2064505"/>
              <a:gd name="connsiteY1" fmla="*/ -23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4505" h="9525">
                <a:moveTo>
                  <a:pt x="-735" y="-230"/>
                </a:moveTo>
                <a:lnTo>
                  <a:pt x="2063771" y="-230"/>
                </a:lnTo>
              </a:path>
            </a:pathLst>
          </a:custGeom>
          <a:noFill/>
          <a:ln w="9525" cap="flat">
            <a:solidFill>
              <a:srgbClr val="73CEFD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60" name="Forme libre : forme 1059">
            <a:extLst>
              <a:ext uri="{FF2B5EF4-FFF2-40B4-BE49-F238E27FC236}">
                <a16:creationId xmlns:a16="http://schemas.microsoft.com/office/drawing/2014/main" id="{AD14B99E-1F54-43F0-9E4A-338613E743E3}"/>
              </a:ext>
            </a:extLst>
          </p:cNvPr>
          <p:cNvSpPr/>
          <p:nvPr/>
        </p:nvSpPr>
        <p:spPr>
          <a:xfrm>
            <a:off x="6983309" y="3281566"/>
            <a:ext cx="2064505" cy="9525"/>
          </a:xfrm>
          <a:custGeom>
            <a:avLst/>
            <a:gdLst>
              <a:gd name="connsiteX0" fmla="*/ -735 w 2064505"/>
              <a:gd name="connsiteY0" fmla="*/ -230 h 9525"/>
              <a:gd name="connsiteX1" fmla="*/ 2063771 w 2064505"/>
              <a:gd name="connsiteY1" fmla="*/ -23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4505" h="9525">
                <a:moveTo>
                  <a:pt x="-735" y="-230"/>
                </a:moveTo>
                <a:lnTo>
                  <a:pt x="2063771" y="-230"/>
                </a:lnTo>
              </a:path>
            </a:pathLst>
          </a:custGeom>
          <a:noFill/>
          <a:ln w="9525" cap="flat">
            <a:solidFill>
              <a:srgbClr val="73CEFD"/>
            </a:solidFill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61" name="ZoneTexte 1060">
            <a:extLst>
              <a:ext uri="{FF2B5EF4-FFF2-40B4-BE49-F238E27FC236}">
                <a16:creationId xmlns:a16="http://schemas.microsoft.com/office/drawing/2014/main" id="{1C5FDD89-A70F-4DA1-B730-B360F2D8C03E}"/>
              </a:ext>
            </a:extLst>
          </p:cNvPr>
          <p:cNvSpPr txBox="1"/>
          <p:nvPr/>
        </p:nvSpPr>
        <p:spPr bwMode="auto">
          <a:xfrm>
            <a:off x="6988072" y="2177181"/>
            <a:ext cx="868680" cy="339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25" b="1" kern="1200" spc="0" baseline="0" dirty="0">
                <a:solidFill>
                  <a:srgbClr val="EFFAFF"/>
                </a:solidFill>
                <a:latin typeface="Segoe UI"/>
                <a:cs typeface="Segoe UI"/>
                <a:sym typeface="Segoe UI"/>
                <a:rtl val="0"/>
              </a:rPr>
              <a:t>Variable</a:t>
            </a:r>
          </a:p>
        </p:txBody>
      </p:sp>
      <p:sp>
        <p:nvSpPr>
          <p:cNvPr id="1062" name="ZoneTexte 1061">
            <a:extLst>
              <a:ext uri="{FF2B5EF4-FFF2-40B4-BE49-F238E27FC236}">
                <a16:creationId xmlns:a16="http://schemas.microsoft.com/office/drawing/2014/main" id="{47B2F66A-8DD2-4964-B8B3-906D2B652126}"/>
              </a:ext>
            </a:extLst>
          </p:cNvPr>
          <p:cNvSpPr txBox="1"/>
          <p:nvPr/>
        </p:nvSpPr>
        <p:spPr bwMode="auto">
          <a:xfrm>
            <a:off x="8110812" y="2177181"/>
            <a:ext cx="725805" cy="339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25" b="1" kern="1200" spc="0" baseline="0" dirty="0">
                <a:solidFill>
                  <a:srgbClr val="EFFAFF"/>
                </a:solidFill>
                <a:latin typeface="Segoe UI"/>
                <a:cs typeface="Segoe UI"/>
                <a:sym typeface="Segoe UI"/>
                <a:rtl val="0"/>
              </a:rPr>
              <a:t>Valeur</a:t>
            </a:r>
          </a:p>
        </p:txBody>
      </p:sp>
      <p:sp>
        <p:nvSpPr>
          <p:cNvPr id="1063" name="ZoneTexte 1062">
            <a:extLst>
              <a:ext uri="{FF2B5EF4-FFF2-40B4-BE49-F238E27FC236}">
                <a16:creationId xmlns:a16="http://schemas.microsoft.com/office/drawing/2014/main" id="{D1776388-A6C4-4DB7-861B-22EFE1E8074A}"/>
              </a:ext>
            </a:extLst>
          </p:cNvPr>
          <p:cNvSpPr txBox="1"/>
          <p:nvPr/>
        </p:nvSpPr>
        <p:spPr bwMode="auto">
          <a:xfrm>
            <a:off x="6988072" y="2574124"/>
            <a:ext cx="285656" cy="3116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25" b="1" kern="1200" spc="0" baseline="0" dirty="0">
                <a:solidFill>
                  <a:srgbClr val="1C2E40"/>
                </a:solidFill>
                <a:latin typeface="Consolas"/>
                <a:cs typeface="Segoe UI" panose="020B0502040204020203" pitchFamily="34" charset="0"/>
                <a:sym typeface="Consolas"/>
                <a:rtl val="0"/>
              </a:rPr>
              <a:t>n</a:t>
            </a:r>
          </a:p>
        </p:txBody>
      </p:sp>
      <p:sp>
        <p:nvSpPr>
          <p:cNvPr id="1064" name="ZoneTexte 1063">
            <a:extLst>
              <a:ext uri="{FF2B5EF4-FFF2-40B4-BE49-F238E27FC236}">
                <a16:creationId xmlns:a16="http://schemas.microsoft.com/office/drawing/2014/main" id="{151605DB-BC51-408C-AE14-BAB4D549E5DB}"/>
              </a:ext>
            </a:extLst>
          </p:cNvPr>
          <p:cNvSpPr txBox="1"/>
          <p:nvPr/>
        </p:nvSpPr>
        <p:spPr bwMode="auto">
          <a:xfrm>
            <a:off x="8110812" y="2577019"/>
            <a:ext cx="575799" cy="3116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25" kern="1200" spc="0" baseline="0" dirty="0">
                <a:solidFill>
                  <a:srgbClr val="1C2E40"/>
                </a:solidFill>
                <a:latin typeface="Segoe UI"/>
                <a:cs typeface="Segoe UI"/>
                <a:sym typeface="Segoe UI"/>
                <a:rtl val="0"/>
              </a:rPr>
              <a:t>1000</a:t>
            </a:r>
          </a:p>
        </p:txBody>
      </p:sp>
      <p:sp>
        <p:nvSpPr>
          <p:cNvPr id="1065" name="ZoneTexte 1064">
            <a:extLst>
              <a:ext uri="{FF2B5EF4-FFF2-40B4-BE49-F238E27FC236}">
                <a16:creationId xmlns:a16="http://schemas.microsoft.com/office/drawing/2014/main" id="{ECC34503-16C8-4F51-B8CE-7CA2B039CAAE}"/>
              </a:ext>
            </a:extLst>
          </p:cNvPr>
          <p:cNvSpPr txBox="1"/>
          <p:nvPr/>
        </p:nvSpPr>
        <p:spPr bwMode="auto">
          <a:xfrm>
            <a:off x="6988072" y="2950704"/>
            <a:ext cx="790601" cy="3116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25" b="1" kern="1200" spc="0" baseline="0" dirty="0">
                <a:solidFill>
                  <a:srgbClr val="1C2E40"/>
                </a:solidFill>
                <a:latin typeface="Consolas"/>
                <a:cs typeface="Segoe UI" panose="020B0502040204020203" pitchFamily="34" charset="0"/>
                <a:sym typeface="Consolas"/>
                <a:rtl val="0"/>
              </a:rPr>
              <a:t>limite</a:t>
            </a:r>
          </a:p>
        </p:txBody>
      </p:sp>
      <p:sp>
        <p:nvSpPr>
          <p:cNvPr id="1066" name="ZoneTexte 1065">
            <a:extLst>
              <a:ext uri="{FF2B5EF4-FFF2-40B4-BE49-F238E27FC236}">
                <a16:creationId xmlns:a16="http://schemas.microsoft.com/office/drawing/2014/main" id="{6C20F9BC-CBC1-4FD3-954C-3623EE573D1A}"/>
              </a:ext>
            </a:extLst>
          </p:cNvPr>
          <p:cNvSpPr txBox="1"/>
          <p:nvPr/>
        </p:nvSpPr>
        <p:spPr bwMode="auto">
          <a:xfrm>
            <a:off x="8110812" y="2947199"/>
            <a:ext cx="575799" cy="3116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425" kern="1200" spc="0" baseline="0" dirty="0">
                <a:solidFill>
                  <a:srgbClr val="1C2E40"/>
                </a:solidFill>
                <a:latin typeface="Segoe UI"/>
                <a:cs typeface="Segoe UI"/>
                <a:sym typeface="Segoe UI"/>
                <a:rtl val="0"/>
              </a:rPr>
              <a:t>1000</a:t>
            </a:r>
          </a:p>
        </p:txBody>
      </p:sp>
      <p:sp>
        <p:nvSpPr>
          <p:cNvPr id="3" name="Bulle narrative : rectangle à coins arrondis 2">
            <a:extLst>
              <a:ext uri="{FF2B5EF4-FFF2-40B4-BE49-F238E27FC236}">
                <a16:creationId xmlns:a16="http://schemas.microsoft.com/office/drawing/2014/main" id="{D36C9161-5342-4F5D-1485-A1441F14E0C4}"/>
              </a:ext>
            </a:extLst>
          </p:cNvPr>
          <p:cNvSpPr/>
          <p:nvPr/>
        </p:nvSpPr>
        <p:spPr>
          <a:xfrm>
            <a:off x="6516215" y="985050"/>
            <a:ext cx="2586877" cy="1123712"/>
          </a:xfrm>
          <a:prstGeom prst="wedgeRoundRectCallout">
            <a:avLst>
              <a:gd name="adj1" fmla="val -55745"/>
              <a:gd name="adj2" fmla="val -168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Dans la procédure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AfficherPuissance2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, la variable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n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définie dans le main n’est pas visible. Sa valeur a été copiée dans le paramètre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limite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35896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25201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97531E-6 L -0.03542 0.03117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154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527667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07482 0.03118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154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28125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42 0.0311 E" pathEditMode="relative" ptsTypes="">
                                      <p:cBhvr>
                                        <p:cTn id="4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33333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81 0.0311 E" pathEditMode="relative" ptsTypes="">
                                      <p:cBhvr>
                                        <p:cTn id="5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53333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15 0.0311 E" pathEditMode="relative" ptsTypes="">
                                      <p:cBhvr>
                                        <p:cTn id="7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6522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93 0.0313 E" pathEditMode="relative" ptsTypes="">
                                      <p:cBhvr>
                                        <p:cTn id="1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"/>
                            </p:stCondLst>
                            <p:childTnLst>
                              <p:par>
                                <p:cTn id="1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566667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2 0.0313 E" pathEditMode="relative" ptsTypes=""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2128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9 0.0313 E" pathEditMode="relative" ptsTypes="">
                                      <p:cBhvr>
                                        <p:cTn id="14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"/>
                            </p:stCondLst>
                            <p:childTnLst>
                              <p:par>
                                <p:cTn id="14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0417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93 0.0313 E" pathEditMode="relative" ptsTypes="">
                                      <p:cBhvr>
                                        <p:cTn id="15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3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5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5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06 0.0313 E" pathEditMode="relative" ptsTypes="">
                                      <p:cBhvr>
                                        <p:cTn id="16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250"/>
                            </p:stCondLst>
                            <p:childTnLst>
                              <p:par>
                                <p:cTn id="17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7857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06 0.0313 E" pathEditMode="relative" ptsTypes="">
                                      <p:cBhvr>
                                        <p:cTn id="18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9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44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1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69 0.0313 E" pathEditMode="relative" ptsTypes="">
                                      <p:cBhvr>
                                        <p:cTn id="19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50"/>
                            </p:stCondLst>
                            <p:childTnLst>
                              <p:par>
                                <p:cTn id="20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2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3636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4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48 0.0313 E" pathEditMode="relative" ptsTypes="">
                                      <p:cBhvr>
                                        <p:cTn id="20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4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8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43478" y="10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0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12 0.0311 E" pathEditMode="relative" ptsTypes="">
                                      <p:cBhvr>
                                        <p:cTn id="24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4" grpId="3" animBg="1"/>
      <p:bldP spid="24" grpId="4" animBg="1"/>
      <p:bldP spid="26" grpId="0" animBg="1"/>
      <p:bldP spid="26" grpId="1" animBg="1"/>
      <p:bldP spid="26" grpId="2" animBg="1"/>
      <p:bldP spid="26" grpId="3" animBg="1"/>
      <p:bldP spid="26" grpId="4" animBg="1"/>
      <p:bldP spid="27" grpId="0" animBg="1"/>
      <p:bldP spid="27" grpId="1" animBg="1"/>
      <p:bldP spid="27" grpId="2" animBg="1"/>
      <p:bldP spid="27" grpId="3" animBg="1"/>
      <p:bldP spid="27" grpId="4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29" grpId="4" animBg="1"/>
      <p:bldP spid="30" grpId="0" animBg="1"/>
      <p:bldP spid="30" grpId="1" animBg="1"/>
      <p:bldP spid="30" grpId="2" animBg="1"/>
      <p:bldP spid="30" grpId="3" animBg="1"/>
      <p:bldP spid="30" grpId="4" animBg="1"/>
      <p:bldP spid="31" grpId="0" animBg="1"/>
      <p:bldP spid="32" grpId="0" animBg="1"/>
      <p:bldP spid="32" grpId="1" animBg="1"/>
      <p:bldP spid="32" grpId="2" animBg="1"/>
      <p:bldP spid="32" grpId="3" animBg="1"/>
      <p:bldP spid="32" grpId="4" animBg="1"/>
      <p:bldP spid="33" grpId="0" animBg="1"/>
      <p:bldP spid="33" grpId="1" animBg="1"/>
      <p:bldP spid="33" grpId="2" animBg="1"/>
      <p:bldP spid="33" grpId="3" animBg="1"/>
      <p:bldP spid="33" grpId="4" animBg="1"/>
      <p:bldP spid="34" grpId="0" animBg="1"/>
      <p:bldP spid="34" grpId="1" animBg="1"/>
      <p:bldP spid="34" grpId="2" animBg="1"/>
      <p:bldP spid="34" grpId="3" animBg="1"/>
      <p:bldP spid="34" grpId="4" animBg="1"/>
      <p:bldP spid="35" grpId="0" animBg="1"/>
      <p:bldP spid="35" grpId="1" animBg="1"/>
      <p:bldP spid="35" grpId="2" animBg="1"/>
      <p:bldP spid="35" grpId="3" animBg="1"/>
      <p:bldP spid="35" grpId="4" animBg="1"/>
      <p:bldP spid="36" grpId="0" animBg="1"/>
      <p:bldP spid="36" grpId="1" animBg="1"/>
      <p:bldP spid="36" grpId="2" animBg="1"/>
      <p:bldP spid="36" grpId="3" animBg="1"/>
      <p:bldP spid="36" grpId="4" animBg="1"/>
      <p:bldP spid="37" grpId="0" animBg="1"/>
      <p:bldP spid="37" grpId="1" animBg="1"/>
      <p:bldP spid="37" grpId="2" animBg="1"/>
      <p:bldP spid="37" grpId="3" animBg="1"/>
      <p:bldP spid="37" grpId="4" animBg="1"/>
      <p:bldP spid="38" grpId="0" animBg="1"/>
      <p:bldP spid="38" grpId="1" animBg="1"/>
      <p:bldP spid="38" grpId="2" animBg="1"/>
      <p:bldP spid="38" grpId="3" animBg="1"/>
      <p:bldP spid="38" grpId="4" animBg="1"/>
      <p:bldP spid="39" grpId="0" animBg="1"/>
      <p:bldP spid="39" grpId="1" animBg="1"/>
      <p:bldP spid="39" grpId="2" animBg="1"/>
      <p:bldP spid="39" grpId="3" animBg="1"/>
      <p:bldP spid="39" grpId="4" animBg="1"/>
      <p:bldP spid="40" grpId="0" animBg="1"/>
      <p:bldP spid="40" grpId="1" animBg="1"/>
      <p:bldP spid="1063" grpId="0"/>
      <p:bldP spid="1063" grpId="1"/>
      <p:bldP spid="1063" grpId="2"/>
      <p:bldP spid="1064" grpId="0"/>
      <p:bldP spid="1064" grpId="1"/>
      <p:bldP spid="1064" grpId="2"/>
      <p:bldP spid="1065" grpId="0"/>
      <p:bldP spid="1065" grpId="1"/>
      <p:bldP spid="1066" grpId="0"/>
      <p:bldP spid="1066" grpId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9AC06-11AD-4ECD-AAD3-9701E3C9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de valeur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D8D9F4-B480-4337-8C6F-3D1F23B1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3829050"/>
          </a:xfrm>
        </p:spPr>
        <p:txBody>
          <a:bodyPr/>
          <a:lstStyle/>
          <a:p>
            <a:r>
              <a:rPr lang="fr-FR" dirty="0"/>
              <a:t>Les sous-programmes peuvent également retourner une valeur</a:t>
            </a:r>
          </a:p>
          <a:p>
            <a:pPr lvl="1"/>
            <a:r>
              <a:rPr lang="fr-FR" dirty="0"/>
              <a:t>A l’aide de l’instruction </a:t>
            </a:r>
            <a:r>
              <a:rPr lang="fr-FR" b="1" dirty="0"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dirty="0"/>
              <a:t>On les appelle alors des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fonctions</a:t>
            </a:r>
          </a:p>
          <a:p>
            <a:r>
              <a:rPr lang="fr-FR" dirty="0"/>
              <a:t>Même concept qu’en mathématiques :</a:t>
            </a:r>
          </a:p>
          <a:p>
            <a:pPr marL="0" indent="0" algn="ctr">
              <a:buNone/>
            </a:pP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B7917D-5DF3-46B2-9AB1-0B178C9C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6D0067-A894-4A43-B950-7E81F1B1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8A3E00-8C25-4663-869E-800989D9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B635536-C5B2-4134-B65A-0CAFBA2E1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Paramétrage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Retour de valeur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Fonction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L’instruction </a:t>
            </a:r>
            <a:r>
              <a:rPr lang="fr-FR" sz="1200" b="1" dirty="0">
                <a:solidFill>
                  <a:srgbClr val="79D2FF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48AB819A-5BBF-4E2E-AA12-3D2C4F0A4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52" y="4417486"/>
            <a:ext cx="3102999" cy="314504"/>
          </a:xfrm>
          <a:prstGeom prst="roundRect">
            <a:avLst>
              <a:gd name="adj" fmla="val 21808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f(</a:t>
            </a:r>
            <a:r>
              <a:rPr lang="en-US" sz="120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x) { </a:t>
            </a:r>
            <a:r>
              <a:rPr lang="en-US" sz="120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x*x; }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822E9AEA-5FD1-4FA9-8F0C-BA8F728CBC21}"/>
                  </a:ext>
                </a:extLst>
              </p:cNvPr>
              <p:cNvSpPr txBox="1"/>
              <p:nvPr/>
            </p:nvSpPr>
            <p:spPr bwMode="auto">
              <a:xfrm>
                <a:off x="2284800" y="3623465"/>
                <a:ext cx="3223304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0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F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EFFA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0" lang="fr-F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EFFA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:</m:t>
                    </m:r>
                    <m:r>
                      <a:rPr kumimoji="0" lang="fr-F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EFFA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fr-F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EFFA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sSup>
                      <m:sSupPr>
                        <m:ctrlPr>
                          <a:rPr kumimoji="0" lang="fr-F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FFA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fr-F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FFA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fr-F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FFA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FFA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ou </a:t>
                </a:r>
                <a14:m>
                  <m:oMath xmlns:m="http://schemas.openxmlformats.org/officeDocument/2006/math">
                    <m:r>
                      <a:rPr kumimoji="0" lang="fr-F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EFFA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0" lang="fr-F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FFA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fr-F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FFA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fr-F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EFFA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fr-F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FFA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fr-F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FFA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0" lang="fr-FR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EFFA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EFFA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0000"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FFA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</a:t>
                </a:r>
                <a:endParaRPr lang="fr-FR" sz="16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822E9AEA-5FD1-4FA9-8F0C-BA8F728CB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4800" y="3623465"/>
                <a:ext cx="3223304" cy="769441"/>
              </a:xfrm>
              <a:prstGeom prst="rect">
                <a:avLst/>
              </a:prstGeom>
              <a:blipFill>
                <a:blip r:embed="rId2"/>
                <a:stretch>
                  <a:fillRect t="-3150" b="-1338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de">
            <a:extLst>
              <a:ext uri="{FF2B5EF4-FFF2-40B4-BE49-F238E27FC236}">
                <a16:creationId xmlns:a16="http://schemas.microsoft.com/office/drawing/2014/main" id="{AB052338-F263-447F-BA2F-1E3DB42B8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6407" y="4417486"/>
            <a:ext cx="1747082" cy="314504"/>
          </a:xfrm>
          <a:prstGeom prst="roundRect">
            <a:avLst>
              <a:gd name="adj" fmla="val 21808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20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y = f(</a:t>
            </a:r>
            <a:r>
              <a:rPr lang="fr-FR" sz="12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fr-FR" sz="12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0B34748-0496-4E1C-BEE2-57BC7FF40016}"/>
                  </a:ext>
                </a:extLst>
              </p:cNvPr>
              <p:cNvSpPr txBox="1"/>
              <p:nvPr/>
            </p:nvSpPr>
            <p:spPr bwMode="auto">
              <a:xfrm>
                <a:off x="5768296" y="3623465"/>
                <a:ext cx="3223304" cy="7694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0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EFFA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fr-FR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EFFA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fr-FR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EFFA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fr-FR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FFA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fr-FR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FFA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fr-FR" sz="2000" kern="0" dirty="0">
                  <a:solidFill>
                    <a:srgbClr val="EFFAFF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0000"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FFA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</a:t>
                </a:r>
                <a:endParaRPr lang="fr-FR" sz="16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0B34748-0496-4E1C-BEE2-57BC7FF40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8296" y="3623465"/>
                <a:ext cx="3223304" cy="769441"/>
              </a:xfrm>
              <a:prstGeom prst="rect">
                <a:avLst/>
              </a:prstGeom>
              <a:blipFill>
                <a:blip r:embed="rId3"/>
                <a:stretch>
                  <a:fillRect b="-1338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>
            <a:extLst>
              <a:ext uri="{FF2B5EF4-FFF2-40B4-BE49-F238E27FC236}">
                <a16:creationId xmlns:a16="http://schemas.microsoft.com/office/drawing/2014/main" id="{EEEDA0F9-6AC4-432C-A05E-2A45DA29BF00}"/>
              </a:ext>
            </a:extLst>
          </p:cNvPr>
          <p:cNvSpPr txBox="1"/>
          <p:nvPr/>
        </p:nvSpPr>
        <p:spPr bwMode="auto">
          <a:xfrm>
            <a:off x="2284800" y="3116098"/>
            <a:ext cx="32233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kern="1200" dirty="0">
                <a:latin typeface="Segoe UI" panose="020B0502040204020203" pitchFamily="34" charset="0"/>
                <a:cs typeface="Segoe UI" panose="020B0502040204020203" pitchFamily="34" charset="0"/>
              </a:rPr>
              <a:t>Définition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33D5CE-8331-44C2-8FE5-9E8DA69DB1F6}"/>
              </a:ext>
            </a:extLst>
          </p:cNvPr>
          <p:cNvSpPr txBox="1"/>
          <p:nvPr/>
        </p:nvSpPr>
        <p:spPr bwMode="auto">
          <a:xfrm>
            <a:off x="5768296" y="3116098"/>
            <a:ext cx="322330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kern="1200" dirty="0">
                <a:latin typeface="Segoe UI" panose="020B0502040204020203" pitchFamily="34" charset="0"/>
                <a:cs typeface="Segoe UI" panose="020B0502040204020203" pitchFamily="34" charset="0"/>
              </a:rPr>
              <a:t>Usage :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A4F6D55-17AC-4D26-8841-3DB302C8D7DB}"/>
              </a:ext>
            </a:extLst>
          </p:cNvPr>
          <p:cNvCxnSpPr/>
          <p:nvPr/>
        </p:nvCxnSpPr>
        <p:spPr>
          <a:xfrm>
            <a:off x="2286000" y="3516208"/>
            <a:ext cx="670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DEE1AA4-2080-438B-8B12-C4CD0A552627}"/>
              </a:ext>
            </a:extLst>
          </p:cNvPr>
          <p:cNvCxnSpPr>
            <a:cxnSpLocks/>
          </p:cNvCxnSpPr>
          <p:nvPr/>
        </p:nvCxnSpPr>
        <p:spPr>
          <a:xfrm>
            <a:off x="5638200" y="3147814"/>
            <a:ext cx="0" cy="166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969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">
            <a:extLst>
              <a:ext uri="{FF2B5EF4-FFF2-40B4-BE49-F238E27FC236}">
                <a16:creationId xmlns:a16="http://schemas.microsoft.com/office/drawing/2014/main" id="{E1BAF08D-9715-4002-B135-52A14D0E7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826" y="2730098"/>
            <a:ext cx="5844748" cy="952485"/>
          </a:xfrm>
          <a:prstGeom prst="roundRect">
            <a:avLst>
              <a:gd name="adj" fmla="val 10105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type_retour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NomFonction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i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type_param1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NomParam1, </a:t>
            </a:r>
            <a:r>
              <a:rPr lang="fr-FR" sz="1050" b="1" i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type_param2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NomParam2</a:t>
            </a:r>
            <a:r>
              <a:rPr lang="fr-FR" sz="1050" b="1" i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[, ...]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[...]</a:t>
            </a:r>
            <a:endParaRPr lang="fr-FR" sz="105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valeur_de_type_retour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845DB1-1255-4196-9819-32AE7B84655A}"/>
              </a:ext>
            </a:extLst>
          </p:cNvPr>
          <p:cNvSpPr/>
          <p:nvPr/>
        </p:nvSpPr>
        <p:spPr>
          <a:xfrm>
            <a:off x="2815236" y="2824133"/>
            <a:ext cx="5573188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90EC66-0F21-455A-AAC5-A7ACA64F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B1BC4B-1923-43A3-92BC-BFF440071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Syntaxe générique d’une fonction en C++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2FB7AB-F33D-4FD4-B3C6-40448BBA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407378-0588-4982-8A83-A8621C61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B5DC44-98BA-419F-936D-D74CF6EC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83E7077-3995-44D3-AE5E-4DF9676478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Retour de valeur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Fonction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L’instruction </a:t>
            </a:r>
            <a:r>
              <a:rPr lang="fr-FR" sz="1200" b="1" dirty="0">
                <a:solidFill>
                  <a:srgbClr val="79D2FF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A6B247-56A7-4BA4-9B47-4FC1BF02FB9A}"/>
              </a:ext>
            </a:extLst>
          </p:cNvPr>
          <p:cNvSpPr/>
          <p:nvPr/>
        </p:nvSpPr>
        <p:spPr>
          <a:xfrm>
            <a:off x="2815236" y="2824133"/>
            <a:ext cx="86641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38B051-4C61-4C20-95C9-6047E1E4155D}"/>
              </a:ext>
            </a:extLst>
          </p:cNvPr>
          <p:cNvSpPr/>
          <p:nvPr/>
        </p:nvSpPr>
        <p:spPr>
          <a:xfrm>
            <a:off x="4573424" y="2824133"/>
            <a:ext cx="3742992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96ACBD-A2D3-4AA0-B427-0078D8794C2E}"/>
              </a:ext>
            </a:extLst>
          </p:cNvPr>
          <p:cNvSpPr/>
          <p:nvPr/>
        </p:nvSpPr>
        <p:spPr>
          <a:xfrm>
            <a:off x="3681652" y="2824113"/>
            <a:ext cx="840342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405B8-C1F8-441C-99C9-B4CFE740F0F0}"/>
              </a:ext>
            </a:extLst>
          </p:cNvPr>
          <p:cNvSpPr/>
          <p:nvPr/>
        </p:nvSpPr>
        <p:spPr>
          <a:xfrm>
            <a:off x="2964635" y="3299437"/>
            <a:ext cx="2145528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ode">
            <a:extLst>
              <a:ext uri="{FF2B5EF4-FFF2-40B4-BE49-F238E27FC236}">
                <a16:creationId xmlns:a16="http://schemas.microsoft.com/office/drawing/2014/main" id="{116AE6B8-C598-4D5F-9936-5CF26A277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826" y="2730098"/>
            <a:ext cx="5844748" cy="952485"/>
          </a:xfrm>
          <a:prstGeom prst="roundRect">
            <a:avLst>
              <a:gd name="adj" fmla="val 10105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type_retour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NomFonction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i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type_param1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NomParam1, </a:t>
            </a:r>
            <a:r>
              <a:rPr lang="fr-FR" sz="1050" b="1" i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type_param2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NomParam2</a:t>
            </a:r>
            <a:r>
              <a:rPr lang="fr-FR" sz="1050" b="1" i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[, ...]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[...]</a:t>
            </a:r>
            <a:endParaRPr lang="fr-FR" sz="105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valeur_de_type_retour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C51DBEFB-EBC8-499F-A087-EEEECB1F0787}"/>
              </a:ext>
            </a:extLst>
          </p:cNvPr>
          <p:cNvSpPr/>
          <p:nvPr/>
        </p:nvSpPr>
        <p:spPr>
          <a:xfrm>
            <a:off x="2411761" y="1665682"/>
            <a:ext cx="2520279" cy="715089"/>
          </a:xfrm>
          <a:prstGeom prst="wedgeRoundRectCallout">
            <a:avLst>
              <a:gd name="adj1" fmla="val -19321"/>
              <a:gd name="adj2" fmla="val 11364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Type de la valeur retournée par la fonction. Si la fonction ne retourne rien, on inscrit « </a:t>
            </a:r>
            <a:r>
              <a:rPr lang="fr-FR" sz="12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void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DA46A196-1312-4F14-9C07-D90E6CD4DB18}"/>
              </a:ext>
            </a:extLst>
          </p:cNvPr>
          <p:cNvSpPr/>
          <p:nvPr/>
        </p:nvSpPr>
        <p:spPr>
          <a:xfrm>
            <a:off x="3592360" y="2423611"/>
            <a:ext cx="1550555" cy="306467"/>
          </a:xfrm>
          <a:prstGeom prst="wedgeRoundRectCallout">
            <a:avLst>
              <a:gd name="adj1" fmla="val -18338"/>
              <a:gd name="adj2" fmla="val 8381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Nom de la fonction.</a:t>
            </a:r>
          </a:p>
        </p:txBody>
      </p:sp>
      <p:sp>
        <p:nvSpPr>
          <p:cNvPr id="15" name="Bulle narrative : rectangle à coins arrondis 14">
            <a:extLst>
              <a:ext uri="{FF2B5EF4-FFF2-40B4-BE49-F238E27FC236}">
                <a16:creationId xmlns:a16="http://schemas.microsoft.com/office/drawing/2014/main" id="{E7F0D2D5-C661-4329-A033-FF3D39392AAB}"/>
              </a:ext>
            </a:extLst>
          </p:cNvPr>
          <p:cNvSpPr/>
          <p:nvPr/>
        </p:nvSpPr>
        <p:spPr>
          <a:xfrm>
            <a:off x="5248777" y="1726396"/>
            <a:ext cx="3311797" cy="715089"/>
          </a:xfrm>
          <a:prstGeom prst="wedgeRoundRectCallout">
            <a:avLst>
              <a:gd name="adj1" fmla="val -20409"/>
              <a:gd name="adj2" fmla="val 10725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Liste des paramètres de la fonction. Chacun a son propre type et se comporte comme une variable dans le corps de la fonction.</a:t>
            </a:r>
          </a:p>
        </p:txBody>
      </p:sp>
      <p:sp>
        <p:nvSpPr>
          <p:cNvPr id="17" name="Bulle narrative : rectangle à coins arrondis 16">
            <a:extLst>
              <a:ext uri="{FF2B5EF4-FFF2-40B4-BE49-F238E27FC236}">
                <a16:creationId xmlns:a16="http://schemas.microsoft.com/office/drawing/2014/main" id="{87668329-403E-4066-A2D7-88E094D856A9}"/>
              </a:ext>
            </a:extLst>
          </p:cNvPr>
          <p:cNvSpPr/>
          <p:nvPr/>
        </p:nvSpPr>
        <p:spPr>
          <a:xfrm>
            <a:off x="5304355" y="3088449"/>
            <a:ext cx="3742992" cy="715089"/>
          </a:xfrm>
          <a:prstGeom prst="wedgeRoundRectCallout">
            <a:avLst>
              <a:gd name="adj1" fmla="val -27751"/>
              <a:gd name="adj2" fmla="val -6657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Cette première ligne définit le </a:t>
            </a: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prototype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de la fonction. C’est-à-dire le type de retour, le nom et le type et l’ordre de chaque paramètre de la fonction.</a:t>
            </a:r>
          </a:p>
        </p:txBody>
      </p:sp>
      <p:sp>
        <p:nvSpPr>
          <p:cNvPr id="18" name="Bulle narrative : rectangle à coins arrondis 17">
            <a:extLst>
              <a:ext uri="{FF2B5EF4-FFF2-40B4-BE49-F238E27FC236}">
                <a16:creationId xmlns:a16="http://schemas.microsoft.com/office/drawing/2014/main" id="{EC88F307-B1DA-40EE-AB06-C77904FDD1BB}"/>
              </a:ext>
            </a:extLst>
          </p:cNvPr>
          <p:cNvSpPr/>
          <p:nvPr/>
        </p:nvSpPr>
        <p:spPr>
          <a:xfrm>
            <a:off x="2737034" y="3870427"/>
            <a:ext cx="3632712" cy="919401"/>
          </a:xfrm>
          <a:prstGeom prst="wedgeRoundRectCallout">
            <a:avLst>
              <a:gd name="adj1" fmla="val -26178"/>
              <a:gd name="adj2" fmla="val -9557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Une fonction qui retourne une valeur </a:t>
            </a:r>
            <a:r>
              <a:rPr lang="fr-FR" sz="1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DOIT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comporter une instruction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return </a:t>
            </a:r>
            <a:r>
              <a:rPr lang="fr-FR" sz="1200" b="1" i="1" dirty="0">
                <a:latin typeface="Consolas" panose="020B0609020204030204" pitchFamily="49" charset="0"/>
                <a:cs typeface="Segoe UI" panose="020B0502040204020203" pitchFamily="34" charset="0"/>
              </a:rPr>
              <a:t>valeur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; 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pour chacun de ses chemins d’exécution (selon les « 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if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 » et « 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switch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 » présents)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5F087C4-4BDD-407B-BCFC-F55D729C1D09}"/>
              </a:ext>
            </a:extLst>
          </p:cNvPr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21" name="Picture 4" descr="C:\Users\bealbouy.IUT\AppData\Local\Microsoft\Windows\Temporary Internet Files\Content.IE5\X5O95IQ7\MP900321162[1].jpg">
              <a:extLst>
                <a:ext uri="{FF2B5EF4-FFF2-40B4-BE49-F238E27FC236}">
                  <a16:creationId xmlns:a16="http://schemas.microsoft.com/office/drawing/2014/main" id="{74FF45A2-0DE2-410D-AEEB-1270A37FB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C:\Users\bealbouy.IUT\AppData\Local\Microsoft\Windows\Temporary Internet Files\Content.IE5\FNQSHMVE\MP900386714[1].jpg">
              <a:extLst>
                <a:ext uri="{FF2B5EF4-FFF2-40B4-BE49-F238E27FC236}">
                  <a16:creationId xmlns:a16="http://schemas.microsoft.com/office/drawing/2014/main" id="{F48813CB-B660-467A-9D04-8B65B50066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radiation">
            <a:hlinkClick r:id="" action="ppaction://media"/>
            <a:extLst>
              <a:ext uri="{FF2B5EF4-FFF2-40B4-BE49-F238E27FC236}">
                <a16:creationId xmlns:a16="http://schemas.microsoft.com/office/drawing/2014/main" id="{780F8A0E-2CC1-4A55-9CF8-98DC80FAA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796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96991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3 0.0000 E" pathEditMode="relative" ptsTypes="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445413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 0.0000 E" pathEditMode="relative" ptsTypes="">
                                      <p:cBhvr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48897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22 0.0000 E" pathEditMode="relative" ptsTypes="">
                                      <p:cBhvr>
                                        <p:cTn id="6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38497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11 0.0924 E" pathEditMode="relative" ptsTypes="">
                                      <p:cBhvr>
                                        <p:cTn id="8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6" grpId="4" animBg="1"/>
      <p:bldP spid="9" grpId="0" animBg="1"/>
      <p:bldP spid="9" grpId="1" animBg="1"/>
      <p:bldP spid="9" grpId="2" animBg="1"/>
      <p:bldP spid="9" grpId="3" animBg="1"/>
      <p:bldP spid="9" grpId="4" animBg="1"/>
      <p:bldP spid="10" grpId="0" animBg="1"/>
      <p:bldP spid="10" grpId="1" animBg="1"/>
      <p:bldP spid="10" grpId="2" animBg="1"/>
      <p:bldP spid="10" grpId="3" animBg="1"/>
      <p:bldP spid="10" grpId="4" animBg="1"/>
      <p:bldP spid="11" grpId="0" animBg="1"/>
      <p:bldP spid="11" grpId="1" animBg="1"/>
      <p:bldP spid="11" grpId="2" animBg="1"/>
      <p:bldP spid="11" grpId="3" animBg="1"/>
      <p:bldP spid="11" grpId="4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D2DD9-77AE-495D-AE0D-DDFE23DF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L’instruction </a:t>
            </a:r>
            <a:r>
              <a:rPr lang="fr-FR" b="1" dirty="0">
                <a:latin typeface="Consolas" panose="020B0609020204030204" pitchFamily="49" charset="0"/>
              </a:rPr>
              <a:t>return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E44CD3-ECB0-464B-A5D6-DD3328F60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Dans le cas d’une fonction :</a:t>
            </a:r>
          </a:p>
          <a:p>
            <a:pPr marL="457200" lvl="1" indent="0" algn="ctr">
              <a:buNone/>
            </a:pPr>
            <a:r>
              <a:rPr lang="fr-FR" b="1" dirty="0">
                <a:latin typeface="Consolas" panose="020B0609020204030204" pitchFamily="49" charset="0"/>
              </a:rPr>
              <a:t>return </a:t>
            </a:r>
            <a:r>
              <a:rPr lang="fr-FR" b="1" i="1" dirty="0">
                <a:latin typeface="Consolas" panose="020B0609020204030204" pitchFamily="49" charset="0"/>
              </a:rPr>
              <a:t>valeur</a:t>
            </a:r>
            <a:r>
              <a:rPr lang="fr-FR" b="1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fr-FR" dirty="0"/>
              <a:t>Elle interrompt l’exécution de la fonction</a:t>
            </a:r>
          </a:p>
          <a:p>
            <a:pPr lvl="1"/>
            <a:r>
              <a:rPr lang="fr-FR" dirty="0"/>
              <a:t>Le programme revient à l’endroit où la fonction a été appelée</a:t>
            </a:r>
          </a:p>
          <a:p>
            <a:pPr lvl="1"/>
            <a:r>
              <a:rPr lang="fr-FR" dirty="0"/>
              <a:t>La </a:t>
            </a:r>
            <a:r>
              <a:rPr lang="fr-FR" b="1" i="1" dirty="0">
                <a:latin typeface="Consolas" panose="020B0609020204030204" pitchFamily="49" charset="0"/>
              </a:rPr>
              <a:t>valeur</a:t>
            </a:r>
            <a:r>
              <a:rPr lang="fr-FR" dirty="0"/>
              <a:t> retournée est utilisée à la place de l’appel de la fonction</a:t>
            </a:r>
          </a:p>
          <a:p>
            <a:pPr lvl="1"/>
            <a:endParaRPr lang="fr-FR" dirty="0"/>
          </a:p>
          <a:p>
            <a:r>
              <a:rPr lang="fr-FR" dirty="0"/>
              <a:t>Dans le cas d’une procédure :</a:t>
            </a:r>
          </a:p>
          <a:p>
            <a:pPr lvl="1"/>
            <a:r>
              <a:rPr lang="fr-FR" b="1" dirty="0">
                <a:latin typeface="Consolas" panose="020B0609020204030204" pitchFamily="49" charset="0"/>
              </a:rPr>
              <a:t>return;</a:t>
            </a:r>
          </a:p>
          <a:p>
            <a:pPr lvl="1"/>
            <a:r>
              <a:rPr lang="fr-FR" dirty="0"/>
              <a:t>Elle interrompt l’exécution de la procédure</a:t>
            </a:r>
          </a:p>
          <a:p>
            <a:pPr lvl="1"/>
            <a:r>
              <a:rPr lang="fr-FR" dirty="0"/>
              <a:t>Le programme revient à l’endroit où la procédure a été appelée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960530-8907-4D1D-B673-5962C175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E22FCF-A5CA-4CC2-BF8D-D4463860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5A9474-2684-4DA6-9A66-75D8099D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8760241-CC89-4E43-9909-594B0A00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Fonction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L’instruction </a:t>
            </a:r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</p:spTree>
    <p:extLst>
      <p:ext uri="{BB962C8B-B14F-4D97-AF65-F5344CB8AC3E}">
        <p14:creationId xmlns:p14="http://schemas.microsoft.com/office/powerpoint/2010/main" val="11392433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">
            <a:extLst>
              <a:ext uri="{FF2B5EF4-FFF2-40B4-BE49-F238E27FC236}">
                <a16:creationId xmlns:a16="http://schemas.microsoft.com/office/drawing/2014/main" id="{AD7A343D-9AD6-4BF9-B12D-0FF0370BD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1307479"/>
            <a:ext cx="4903907" cy="3485570"/>
          </a:xfrm>
          <a:prstGeom prst="roundRect">
            <a:avLst>
              <a:gd name="adj" fmla="val 16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InverserNombre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!=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chiffre = n - (n /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*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chiffre;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n /=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nombre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1234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nombreInverse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nombreInverse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InverserNombre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(nombre);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nombre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inversé =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nombreInverse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6C7858-F19D-4C4D-A8A7-298C6420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 - exemple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B42D1-58E5-4B30-AD20-FE7F1070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D2F31B-DB3A-44BB-A011-B2FB54A5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E81E8D-D73B-467A-A65D-BB352762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818B220-50E8-4DF0-9D4A-E96EC035F4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L’instruction </a:t>
            </a:r>
            <a:r>
              <a:rPr lang="fr-FR" sz="1200" dirty="0">
                <a:solidFill>
                  <a:schemeClr val="bg2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Exemple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B86F7A-B7B9-44E3-8AA6-31ED47F70EAA}"/>
              </a:ext>
            </a:extLst>
          </p:cNvPr>
          <p:cNvSpPr/>
          <p:nvPr/>
        </p:nvSpPr>
        <p:spPr>
          <a:xfrm>
            <a:off x="2483768" y="3457791"/>
            <a:ext cx="86641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65BFE4-EE09-40DA-BCE3-D3D8AEA1FA50}"/>
              </a:ext>
            </a:extLst>
          </p:cNvPr>
          <p:cNvSpPr/>
          <p:nvPr/>
        </p:nvSpPr>
        <p:spPr>
          <a:xfrm>
            <a:off x="2483768" y="3619863"/>
            <a:ext cx="21602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A95C03-9722-40EC-A83A-C375A971F1B0}"/>
              </a:ext>
            </a:extLst>
          </p:cNvPr>
          <p:cNvSpPr/>
          <p:nvPr/>
        </p:nvSpPr>
        <p:spPr>
          <a:xfrm>
            <a:off x="2699792" y="3781935"/>
            <a:ext cx="201622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02E7B-B046-44B9-AA74-B34409119485}"/>
              </a:ext>
            </a:extLst>
          </p:cNvPr>
          <p:cNvSpPr/>
          <p:nvPr/>
        </p:nvSpPr>
        <p:spPr>
          <a:xfrm>
            <a:off x="2699792" y="3944007"/>
            <a:ext cx="201622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85432C-AB6A-400F-A8E8-C6DD7A8CDB00}"/>
              </a:ext>
            </a:extLst>
          </p:cNvPr>
          <p:cNvSpPr/>
          <p:nvPr/>
        </p:nvSpPr>
        <p:spPr>
          <a:xfrm>
            <a:off x="2699792" y="4106079"/>
            <a:ext cx="288032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FBE16B-C767-463F-A90D-5C147479A4A6}"/>
              </a:ext>
            </a:extLst>
          </p:cNvPr>
          <p:cNvSpPr/>
          <p:nvPr/>
        </p:nvSpPr>
        <p:spPr>
          <a:xfrm>
            <a:off x="2699792" y="4268151"/>
            <a:ext cx="4608512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51E543-7344-4B66-AE49-C471B944FAB0}"/>
              </a:ext>
            </a:extLst>
          </p:cNvPr>
          <p:cNvSpPr/>
          <p:nvPr/>
        </p:nvSpPr>
        <p:spPr>
          <a:xfrm>
            <a:off x="2699792" y="4430220"/>
            <a:ext cx="720080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30D540-F687-4DF2-BE6F-38FC0153661A}"/>
              </a:ext>
            </a:extLst>
          </p:cNvPr>
          <p:cNvSpPr/>
          <p:nvPr/>
        </p:nvSpPr>
        <p:spPr>
          <a:xfrm>
            <a:off x="2483767" y="1384784"/>
            <a:ext cx="3255045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38F1F7-1FF0-4A41-B6E9-053721BB59B2}"/>
              </a:ext>
            </a:extLst>
          </p:cNvPr>
          <p:cNvSpPr/>
          <p:nvPr/>
        </p:nvSpPr>
        <p:spPr>
          <a:xfrm>
            <a:off x="2483768" y="1545091"/>
            <a:ext cx="21602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347B2E-5037-4562-A697-0CB65B54F4CC}"/>
              </a:ext>
            </a:extLst>
          </p:cNvPr>
          <p:cNvSpPr/>
          <p:nvPr/>
        </p:nvSpPr>
        <p:spPr>
          <a:xfrm>
            <a:off x="2699793" y="1705398"/>
            <a:ext cx="1584175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BB321E-028F-4E74-8D58-3C9D3F191705}"/>
              </a:ext>
            </a:extLst>
          </p:cNvPr>
          <p:cNvSpPr/>
          <p:nvPr/>
        </p:nvSpPr>
        <p:spPr>
          <a:xfrm>
            <a:off x="2699794" y="1865705"/>
            <a:ext cx="3174256" cy="11087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E96DFA-EEFC-471E-BA18-A52AF0673F88}"/>
              </a:ext>
            </a:extLst>
          </p:cNvPr>
          <p:cNvSpPr/>
          <p:nvPr/>
        </p:nvSpPr>
        <p:spPr>
          <a:xfrm>
            <a:off x="2699794" y="2988212"/>
            <a:ext cx="86641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ode">
            <a:extLst>
              <a:ext uri="{FF2B5EF4-FFF2-40B4-BE49-F238E27FC236}">
                <a16:creationId xmlns:a16="http://schemas.microsoft.com/office/drawing/2014/main" id="{71139C82-1878-4777-B5C5-EB00B079A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1307479"/>
            <a:ext cx="4903907" cy="3485570"/>
          </a:xfrm>
          <a:prstGeom prst="roundRect">
            <a:avLst>
              <a:gd name="adj" fmla="val 164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InverserNombre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!=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chiffre = n - (n /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*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chiffre;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n /=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nombre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1234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nombreInverse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nombreInverse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InverserNombre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(nombre);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nombre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inversé =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nombreInverse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793BA870-7D65-4F1D-AFCD-495AAC606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991161"/>
              </p:ext>
            </p:extLst>
          </p:nvPr>
        </p:nvGraphicFramePr>
        <p:xfrm>
          <a:off x="6900530" y="1225550"/>
          <a:ext cx="2035493" cy="13716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60805">
                  <a:extLst>
                    <a:ext uri="{9D8B030D-6E8A-4147-A177-3AD203B41FA5}">
                      <a16:colId xmlns:a16="http://schemas.microsoft.com/office/drawing/2014/main" val="3417068286"/>
                    </a:ext>
                  </a:extLst>
                </a:gridCol>
                <a:gridCol w="674688">
                  <a:extLst>
                    <a:ext uri="{9D8B030D-6E8A-4147-A177-3AD203B41FA5}">
                      <a16:colId xmlns:a16="http://schemas.microsoft.com/office/drawing/2014/main" val="4256077280"/>
                    </a:ext>
                  </a:extLst>
                </a:gridCol>
              </a:tblGrid>
              <a:tr h="175974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9802"/>
                  </a:ext>
                </a:extLst>
              </a:tr>
              <a:tr h="175974">
                <a:tc>
                  <a:txBody>
                    <a:bodyPr/>
                    <a:lstStyle/>
                    <a:p>
                      <a:endParaRPr lang="fr-FR" sz="1200" b="1" dirty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514419"/>
                  </a:ext>
                </a:extLst>
              </a:tr>
              <a:tr h="175974">
                <a:tc>
                  <a:txBody>
                    <a:bodyPr/>
                    <a:lstStyle/>
                    <a:p>
                      <a:endParaRPr lang="fr-FR" sz="1200" b="1" dirty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074934"/>
                  </a:ext>
                </a:extLst>
              </a:tr>
              <a:tr h="175974">
                <a:tc>
                  <a:txBody>
                    <a:bodyPr/>
                    <a:lstStyle/>
                    <a:p>
                      <a:endParaRPr lang="fr-FR" sz="1200" b="1" dirty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818387"/>
                  </a:ext>
                </a:extLst>
              </a:tr>
              <a:tr h="175974">
                <a:tc>
                  <a:txBody>
                    <a:bodyPr/>
                    <a:lstStyle/>
                    <a:p>
                      <a:endParaRPr lang="fr-FR" sz="1200" b="1" dirty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6517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8F5A13E4-9A82-4AA4-8FE4-4ABED134472C}"/>
              </a:ext>
            </a:extLst>
          </p:cNvPr>
          <p:cNvSpPr txBox="1"/>
          <p:nvPr/>
        </p:nvSpPr>
        <p:spPr bwMode="auto">
          <a:xfrm>
            <a:off x="6899534" y="1496392"/>
            <a:ext cx="69442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nombre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094283-111A-47FB-AD67-7373A0E55EA1}"/>
              </a:ext>
            </a:extLst>
          </p:cNvPr>
          <p:cNvSpPr txBox="1"/>
          <p:nvPr/>
        </p:nvSpPr>
        <p:spPr bwMode="auto">
          <a:xfrm>
            <a:off x="6899533" y="1770469"/>
            <a:ext cx="12891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nombreInverse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94805F-61D0-4763-8C86-08D2E635E53D}"/>
              </a:ext>
            </a:extLst>
          </p:cNvPr>
          <p:cNvSpPr txBox="1"/>
          <p:nvPr/>
        </p:nvSpPr>
        <p:spPr bwMode="auto">
          <a:xfrm>
            <a:off x="6900530" y="2046073"/>
            <a:ext cx="269626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n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7DB8CAC-9EA3-4F9F-8EB8-C88F5AF5124A}"/>
              </a:ext>
            </a:extLst>
          </p:cNvPr>
          <p:cNvSpPr txBox="1"/>
          <p:nvPr/>
        </p:nvSpPr>
        <p:spPr bwMode="auto">
          <a:xfrm>
            <a:off x="6899533" y="2320151"/>
            <a:ext cx="43954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ret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40809C-4BAD-47DC-B4E8-CEE3B9A8859C}"/>
              </a:ext>
            </a:extLst>
          </p:cNvPr>
          <p:cNvSpPr txBox="1"/>
          <p:nvPr/>
        </p:nvSpPr>
        <p:spPr bwMode="auto">
          <a:xfrm>
            <a:off x="8260760" y="1499741"/>
            <a:ext cx="51809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1234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195F2F-E64E-4946-89D1-E9F1213DE918}"/>
              </a:ext>
            </a:extLst>
          </p:cNvPr>
          <p:cNvSpPr txBox="1"/>
          <p:nvPr/>
        </p:nvSpPr>
        <p:spPr bwMode="auto">
          <a:xfrm>
            <a:off x="8260760" y="1774300"/>
            <a:ext cx="51809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4321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2BDB55B-318D-44C4-9683-69153DFED05C}"/>
              </a:ext>
            </a:extLst>
          </p:cNvPr>
          <p:cNvSpPr txBox="1"/>
          <p:nvPr/>
        </p:nvSpPr>
        <p:spPr bwMode="auto">
          <a:xfrm>
            <a:off x="8260760" y="2046537"/>
            <a:ext cx="268022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0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2EC76C7-82E4-4C21-A1E6-76A164EB38BE}"/>
              </a:ext>
            </a:extLst>
          </p:cNvPr>
          <p:cNvSpPr txBox="1"/>
          <p:nvPr/>
        </p:nvSpPr>
        <p:spPr bwMode="auto">
          <a:xfrm>
            <a:off x="8260759" y="2323536"/>
            <a:ext cx="51809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1C2E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4321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D0C33D5-A25C-4B21-ABBF-6799990F0129}"/>
              </a:ext>
            </a:extLst>
          </p:cNvPr>
          <p:cNvSpPr txBox="1"/>
          <p:nvPr/>
        </p:nvSpPr>
        <p:spPr bwMode="auto">
          <a:xfrm>
            <a:off x="8260759" y="2323536"/>
            <a:ext cx="268022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1C2E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7B3201F-7521-4B6A-AE7E-E02FE9FF61DE}"/>
              </a:ext>
            </a:extLst>
          </p:cNvPr>
          <p:cNvSpPr txBox="1"/>
          <p:nvPr/>
        </p:nvSpPr>
        <p:spPr bwMode="auto">
          <a:xfrm>
            <a:off x="8260760" y="2046537"/>
            <a:ext cx="51809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1C2E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1234</a:t>
            </a:r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3EF808-BDCD-47AB-8960-B05EF44BFF90}"/>
              </a:ext>
            </a:extLst>
          </p:cNvPr>
          <p:cNvSpPr/>
          <p:nvPr/>
        </p:nvSpPr>
        <p:spPr>
          <a:xfrm>
            <a:off x="6885947" y="3172487"/>
            <a:ext cx="2073003" cy="307777"/>
          </a:xfrm>
          <a:prstGeom prst="rect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fr-FR" sz="14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1234 inversé = 4321</a:t>
            </a:r>
          </a:p>
        </p:txBody>
      </p:sp>
    </p:spTree>
    <p:extLst>
      <p:ext uri="{BB962C8B-B14F-4D97-AF65-F5344CB8AC3E}">
        <p14:creationId xmlns:p14="http://schemas.microsoft.com/office/powerpoint/2010/main" val="372237267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24933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56 0.0315 E" pathEditMode="relative" ptsTypes="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933333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21 0.0315 E" pathEditMode="relative" ptsTypes="">
                                      <p:cBhvr>
                                        <p:cTn id="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0 0.0315 E" pathEditMode="relative" ptsTypes="">
                                      <p:cBhvr>
                                        <p:cTn id="4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42857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72 0.0315 E" pathEditMode="relative" ptsTypes="">
                                      <p:cBhvr>
                                        <p:cTn id="6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6637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62 0.0312 E" pathEditMode="relative" ptsTypes="">
                                      <p:cBhvr>
                                        <p:cTn id="10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733333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84 0.0312 E" pathEditMode="relative" ptsTypes="">
                                      <p:cBhvr>
                                        <p:cTn id="11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200373" y="10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756536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9 0.1247 E" pathEditMode="relative" ptsTypes="">
                                      <p:cBhvr>
                                        <p:cTn id="13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"/>
                            </p:stCondLst>
                            <p:childTnLst>
                              <p:par>
                                <p:cTn id="1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27295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0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13218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62 0.1247 E" pathEditMode="relative" ptsTypes="">
                                      <p:cBhvr>
                                        <p:cTn id="16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2E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2E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2E4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4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6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5 0.0315 E" pathEditMode="relative" ptsTypes="">
                                      <p:cBhvr>
                                        <p:cTn id="20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0"/>
                            </p:stCondLst>
                            <p:childTnLst>
                              <p:par>
                                <p:cTn id="2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2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5625" y="10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4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26 0.0315 E" pathEditMode="relative" ptsTypes="">
                                      <p:cBhvr>
                                        <p:cTn id="2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  <p:bldP spid="28" grpId="0" animBg="1"/>
      <p:bldP spid="28" grpId="1" animBg="1"/>
      <p:bldP spid="28" grpId="2" animBg="1"/>
      <p:bldP spid="28" grpId="3" animBg="1"/>
      <p:bldP spid="28" grpId="4" animBg="1"/>
      <p:bldP spid="29" grpId="0" animBg="1"/>
      <p:bldP spid="29" grpId="1" animBg="1"/>
      <p:bldP spid="29" grpId="2" animBg="1"/>
      <p:bldP spid="29" grpId="3" animBg="1"/>
      <p:bldP spid="29" grpId="4" animBg="1"/>
      <p:bldP spid="30" grpId="0" animBg="1"/>
      <p:bldP spid="30" grpId="1" animBg="1"/>
      <p:bldP spid="30" grpId="2" animBg="1"/>
      <p:bldP spid="30" grpId="3" animBg="1"/>
      <p:bldP spid="30" grpId="4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2" grpId="4" animBg="1"/>
      <p:bldP spid="33" grpId="0" animBg="1"/>
      <p:bldP spid="34" grpId="0" animBg="1"/>
      <p:bldP spid="34" grpId="1" animBg="1"/>
      <p:bldP spid="34" grpId="2" animBg="1"/>
      <p:bldP spid="34" grpId="3" animBg="1"/>
      <p:bldP spid="34" grpId="4" animBg="1"/>
      <p:bldP spid="35" grpId="0" animBg="1"/>
      <p:bldP spid="35" grpId="1" animBg="1"/>
      <p:bldP spid="35" grpId="2" animBg="1"/>
      <p:bldP spid="35" grpId="3" animBg="1"/>
      <p:bldP spid="35" grpId="4" animBg="1"/>
      <p:bldP spid="36" grpId="0" animBg="1"/>
      <p:bldP spid="36" grpId="1" animBg="1"/>
      <p:bldP spid="36" grpId="2" animBg="1"/>
      <p:bldP spid="36" grpId="3" animBg="1"/>
      <p:bldP spid="36" grpId="4" animBg="1"/>
      <p:bldP spid="37" grpId="0" animBg="1"/>
      <p:bldP spid="37" grpId="1" animBg="1"/>
      <p:bldP spid="37" grpId="2" animBg="1"/>
      <p:bldP spid="37" grpId="3" animBg="1"/>
      <p:bldP spid="37" grpId="4" animBg="1"/>
      <p:bldP spid="38" grpId="0" animBg="1"/>
      <p:bldP spid="38" grpId="1" animBg="1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7" grpId="0"/>
      <p:bldP spid="17" grpId="1"/>
      <p:bldP spid="21" grpId="0"/>
      <p:bldP spid="21" grpId="1"/>
      <p:bldP spid="21" grpId="2"/>
      <p:bldP spid="22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673C3-C16A-406E-9001-C66F1057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complet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235C3B-8611-4417-A0DA-5B0F0E30C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Reprise du TP 02 avec des fonctions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B998C2-19C0-4AFC-85BB-AF2B58CB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59B8-7508-4E5B-A384-6019B9D870F7}" type="datetime1">
              <a:rPr lang="fr-FR" smtClean="0"/>
              <a:pPr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7D0B81-B2E0-4405-9664-7463C3FE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A0E0E4-8C71-4745-B7C8-C6870492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8763-6C8A-413F-B744-2C0F40D941F6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6306CE9-C860-4342-9853-3C53A1145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</a:t>
            </a:r>
            <a:r>
              <a:rPr lang="fr-FR" sz="1200">
                <a:solidFill>
                  <a:srgbClr val="2F4E6C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Rectangle à coins arrondis 1">
            <a:hlinkClick r:id="rId4" action="ppaction://hlinkfile"/>
            <a:extLst>
              <a:ext uri="{FF2B5EF4-FFF2-40B4-BE49-F238E27FC236}">
                <a16:creationId xmlns:a16="http://schemas.microsoft.com/office/drawing/2014/main" id="{469D3B93-AF53-4D2C-8002-9B4088C44B90}"/>
              </a:ext>
            </a:extLst>
          </p:cNvPr>
          <p:cNvSpPr/>
          <p:nvPr/>
        </p:nvSpPr>
        <p:spPr>
          <a:xfrm>
            <a:off x="4571400" y="28003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9" name="Deuces">
            <a:hlinkClick r:id="" action="ppaction://media"/>
            <a:extLst>
              <a:ext uri="{FF2B5EF4-FFF2-40B4-BE49-F238E27FC236}">
                <a16:creationId xmlns:a16="http://schemas.microsoft.com/office/drawing/2014/main" id="{F60EA3F9-82C5-4732-A86C-A73491B17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0" name="Bouton stop">
            <a:extLst>
              <a:ext uri="{FF2B5EF4-FFF2-40B4-BE49-F238E27FC236}">
                <a16:creationId xmlns:a16="http://schemas.microsoft.com/office/drawing/2014/main" id="{66773737-DCBC-4525-9847-8D4C48199CAF}"/>
              </a:ext>
            </a:extLst>
          </p:cNvPr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EB7B9C-EF2B-453F-9EF6-CBBD86154A37}"/>
              </a:ext>
            </a:extLst>
          </p:cNvPr>
          <p:cNvSpPr txBox="1"/>
          <p:nvPr/>
        </p:nvSpPr>
        <p:spPr bwMode="auto">
          <a:xfrm>
            <a:off x="2904503" y="3853081"/>
            <a:ext cx="5467394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sz="2000" kern="1200" dirty="0">
                <a:latin typeface="Segoe UI" panose="020B0502040204020203" pitchFamily="34" charset="0"/>
                <a:cs typeface="Segoe UI" panose="020B0502040204020203" pitchFamily="34" charset="0"/>
              </a:rPr>
              <a:t>Le code de la fonction </a:t>
            </a:r>
            <a:r>
              <a:rPr lang="fr-FR" sz="2000" b="1" kern="1200" dirty="0">
                <a:latin typeface="Consolas" panose="020B0609020204030204" pitchFamily="49" charset="0"/>
                <a:cs typeface="Segoe UI" panose="020B0502040204020203" pitchFamily="34" charset="0"/>
              </a:rPr>
              <a:t>main</a:t>
            </a:r>
            <a:r>
              <a:rPr lang="fr-FR" sz="2000" kern="1200" dirty="0">
                <a:latin typeface="Segoe UI" panose="020B0502040204020203" pitchFamily="34" charset="0"/>
                <a:cs typeface="Segoe UI" panose="020B0502040204020203" pitchFamily="34" charset="0"/>
              </a:rPr>
              <a:t> est plus clair</a:t>
            </a:r>
          </a:p>
          <a:p>
            <a:pPr marL="342900" indent="-342900" algn="l">
              <a:buFont typeface="Wingdings" panose="05000000000000000000" pitchFamily="2" charset="2"/>
              <a:buChar char="à"/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Le contenu du fichier prog.cpp est très long</a:t>
            </a:r>
            <a:endParaRPr lang="fr-FR" sz="20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28691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07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0" grpId="1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B66007-02BA-7DB9-3D8E-267D4D5A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Pile des appels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85F40D-6520-8A62-81C7-FF588A8E4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Les fonctions peuvent elles-mêmes appeler des fonctions</a:t>
            </a:r>
          </a:p>
          <a:p>
            <a:pPr lvl="1"/>
            <a:r>
              <a:rPr lang="fr-FR" sz="1600" dirty="0"/>
              <a:t>Autant de fois que l’on veut </a:t>
            </a:r>
            <a:r>
              <a:rPr lang="fr-FR" sz="1200" dirty="0"/>
              <a:t>(ou presque)</a:t>
            </a:r>
          </a:p>
          <a:p>
            <a:pPr lvl="1"/>
            <a:r>
              <a:rPr lang="fr-FR" sz="1600" dirty="0"/>
              <a:t>Chaque appel de fonction est poussé sur une pile</a:t>
            </a:r>
          </a:p>
          <a:p>
            <a:pPr lvl="2"/>
            <a:r>
              <a:rPr lang="fr-FR" sz="1400" dirty="0"/>
              <a:t>La « 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pile des appels </a:t>
            </a:r>
            <a:r>
              <a:rPr lang="fr-FR" sz="1400" dirty="0"/>
              <a:t>»</a:t>
            </a:r>
          </a:p>
          <a:p>
            <a:pPr lvl="1"/>
            <a:r>
              <a:rPr lang="fr-FR" sz="1600" dirty="0"/>
              <a:t>Exemple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51C796-1FC5-4F34-FA73-B39BB7DC6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1B1E0F-1500-65C1-D09E-3D182152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E84B59-063B-A894-B42A-2D5E9232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FDD7C4-E26C-4973-7D3D-E486F11EE5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Exemple</a:t>
            </a:r>
          </a:p>
          <a:p>
            <a:pPr lvl="1"/>
            <a:r>
              <a:rPr lang="fr-FR" sz="13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Pile des appels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A30279BE-19BF-AD4C-87AA-892FB6896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138" y="2584326"/>
            <a:ext cx="1733167" cy="2354491"/>
          </a:xfrm>
          <a:prstGeom prst="roundRect">
            <a:avLst>
              <a:gd name="adj" fmla="val 16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Fonction2()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Fonction1()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Fonction2();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Fonction1();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FCB016-DF1A-616C-24A8-8B7D199E2D56}"/>
              </a:ext>
            </a:extLst>
          </p:cNvPr>
          <p:cNvSpPr/>
          <p:nvPr/>
        </p:nvSpPr>
        <p:spPr>
          <a:xfrm>
            <a:off x="3443137" y="4253410"/>
            <a:ext cx="864097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41178F-B1D3-BCB0-28ED-7D6E7EB3E082}"/>
              </a:ext>
            </a:extLst>
          </p:cNvPr>
          <p:cNvSpPr/>
          <p:nvPr/>
        </p:nvSpPr>
        <p:spPr>
          <a:xfrm>
            <a:off x="3559997" y="4568072"/>
            <a:ext cx="1539325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518F89-BD2F-27FD-30BA-E933D491136D}"/>
              </a:ext>
            </a:extLst>
          </p:cNvPr>
          <p:cNvSpPr/>
          <p:nvPr/>
        </p:nvSpPr>
        <p:spPr>
          <a:xfrm>
            <a:off x="3443139" y="3453310"/>
            <a:ext cx="122413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071E6A-EED8-8653-2D77-92B055472D97}"/>
              </a:ext>
            </a:extLst>
          </p:cNvPr>
          <p:cNvSpPr/>
          <p:nvPr/>
        </p:nvSpPr>
        <p:spPr>
          <a:xfrm>
            <a:off x="3559997" y="3771097"/>
            <a:ext cx="1539324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18EEA8-3669-75F6-77EC-A820C434BFB7}"/>
              </a:ext>
            </a:extLst>
          </p:cNvPr>
          <p:cNvSpPr/>
          <p:nvPr/>
        </p:nvSpPr>
        <p:spPr>
          <a:xfrm>
            <a:off x="3443139" y="2653210"/>
            <a:ext cx="1224136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0D4CAB-11F3-2972-554F-726268CE4F79}"/>
              </a:ext>
            </a:extLst>
          </p:cNvPr>
          <p:cNvSpPr/>
          <p:nvPr/>
        </p:nvSpPr>
        <p:spPr>
          <a:xfrm>
            <a:off x="3559997" y="2967872"/>
            <a:ext cx="819245" cy="14655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9" name="Tableau 10">
            <a:extLst>
              <a:ext uri="{FF2B5EF4-FFF2-40B4-BE49-F238E27FC236}">
                <a16:creationId xmlns:a16="http://schemas.microsoft.com/office/drawing/2014/main" id="{0B7CC6CB-2380-8D31-8C66-909A02BC2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85163"/>
              </p:ext>
            </p:extLst>
          </p:nvPr>
        </p:nvGraphicFramePr>
        <p:xfrm>
          <a:off x="6657944" y="3028367"/>
          <a:ext cx="1360805" cy="13716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60805">
                  <a:extLst>
                    <a:ext uri="{9D8B030D-6E8A-4147-A177-3AD203B41FA5}">
                      <a16:colId xmlns:a16="http://schemas.microsoft.com/office/drawing/2014/main" val="3417068286"/>
                    </a:ext>
                  </a:extLst>
                </a:gridCol>
              </a:tblGrid>
              <a:tr h="175974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Appels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9802"/>
                  </a:ext>
                </a:extLst>
              </a:tr>
              <a:tr h="175974">
                <a:tc>
                  <a:txBody>
                    <a:bodyPr/>
                    <a:lstStyle/>
                    <a:p>
                      <a:endParaRPr lang="fr-FR" sz="1200" b="1" dirty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514419"/>
                  </a:ext>
                </a:extLst>
              </a:tr>
              <a:tr h="175974">
                <a:tc>
                  <a:txBody>
                    <a:bodyPr/>
                    <a:lstStyle/>
                    <a:p>
                      <a:endParaRPr lang="fr-FR" sz="1200" b="1" dirty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074934"/>
                  </a:ext>
                </a:extLst>
              </a:tr>
              <a:tr h="175974">
                <a:tc>
                  <a:txBody>
                    <a:bodyPr/>
                    <a:lstStyle/>
                    <a:p>
                      <a:endParaRPr lang="fr-FR" sz="1200" b="1" dirty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818387"/>
                  </a:ext>
                </a:extLst>
              </a:tr>
              <a:tr h="175974">
                <a:tc>
                  <a:txBody>
                    <a:bodyPr/>
                    <a:lstStyle/>
                    <a:p>
                      <a:endParaRPr lang="fr-FR" sz="1200" b="1" dirty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56517"/>
                  </a:ext>
                </a:extLst>
              </a:tr>
            </a:tbl>
          </a:graphicData>
        </a:graphic>
      </p:graphicFrame>
      <p:sp>
        <p:nvSpPr>
          <p:cNvPr id="30" name="ZoneTexte 29">
            <a:extLst>
              <a:ext uri="{FF2B5EF4-FFF2-40B4-BE49-F238E27FC236}">
                <a16:creationId xmlns:a16="http://schemas.microsoft.com/office/drawing/2014/main" id="{4D5428FD-FC8C-7380-6C31-F9BB4113E657}"/>
              </a:ext>
            </a:extLst>
          </p:cNvPr>
          <p:cNvSpPr txBox="1"/>
          <p:nvPr/>
        </p:nvSpPr>
        <p:spPr bwMode="auto">
          <a:xfrm>
            <a:off x="6656947" y="4122968"/>
            <a:ext cx="69442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main()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7C1F5DB-9F35-5B48-27C2-0F6238852BFD}"/>
              </a:ext>
            </a:extLst>
          </p:cNvPr>
          <p:cNvSpPr txBox="1"/>
          <p:nvPr/>
        </p:nvSpPr>
        <p:spPr bwMode="auto">
          <a:xfrm>
            <a:off x="6656946" y="3848838"/>
            <a:ext cx="1119217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Fonction1()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DFBB238-8A6A-EA7F-D025-1340FAF8B516}"/>
              </a:ext>
            </a:extLst>
          </p:cNvPr>
          <p:cNvSpPr txBox="1"/>
          <p:nvPr/>
        </p:nvSpPr>
        <p:spPr bwMode="auto">
          <a:xfrm>
            <a:off x="6649819" y="3574760"/>
            <a:ext cx="1119217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Fonction2()</a:t>
            </a:r>
            <a:endParaRPr lang="fr-FR" dirty="0"/>
          </a:p>
        </p:txBody>
      </p:sp>
      <p:sp>
        <p:nvSpPr>
          <p:cNvPr id="21" name="code">
            <a:extLst>
              <a:ext uri="{FF2B5EF4-FFF2-40B4-BE49-F238E27FC236}">
                <a16:creationId xmlns:a16="http://schemas.microsoft.com/office/drawing/2014/main" id="{F2B3089E-C25B-FFBD-5D57-EA34458B1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138" y="2584326"/>
            <a:ext cx="1733167" cy="2354491"/>
          </a:xfrm>
          <a:prstGeom prst="roundRect">
            <a:avLst>
              <a:gd name="adj" fmla="val 164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Fonction2()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Fonction1()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Fonction2();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Fonction1();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à coins arrondis 1">
            <a:hlinkClick r:id="rId4" action="ppaction://hlinkfile"/>
            <a:extLst>
              <a:ext uri="{FF2B5EF4-FFF2-40B4-BE49-F238E27FC236}">
                <a16:creationId xmlns:a16="http://schemas.microsoft.com/office/drawing/2014/main" id="{13D44589-6DCB-8C69-FF14-795718D7D3E3}"/>
              </a:ext>
            </a:extLst>
          </p:cNvPr>
          <p:cNvSpPr/>
          <p:nvPr/>
        </p:nvSpPr>
        <p:spPr>
          <a:xfrm>
            <a:off x="6248877" y="225823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34" name="Deuces">
            <a:hlinkClick r:id="" action="ppaction://media"/>
            <a:extLst>
              <a:ext uri="{FF2B5EF4-FFF2-40B4-BE49-F238E27FC236}">
                <a16:creationId xmlns:a16="http://schemas.microsoft.com/office/drawing/2014/main" id="{C0A2CEC5-AD15-9AF6-E2A3-5D7D56448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35" name="Bouton stop">
            <a:extLst>
              <a:ext uri="{FF2B5EF4-FFF2-40B4-BE49-F238E27FC236}">
                <a16:creationId xmlns:a16="http://schemas.microsoft.com/office/drawing/2014/main" id="{15633BC3-262D-E351-0456-92E39FDB84B8}"/>
              </a:ext>
            </a:extLst>
          </p:cNvPr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3085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78143" y="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6.17284E-7 L 0.04966 0.06111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30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25748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82716E-6 L 0.03004 0.06173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308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66924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7284E-6 L -0.00937 0.06111 " pathEditMode="relative" rAng="0" ptsTypes="AA">
                                      <p:cBhvr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305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xit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3" dur="19079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4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 showWhenStopped="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6" grpId="4" animBg="1"/>
      <p:bldP spid="24" grpId="1" animBg="1"/>
      <p:bldP spid="24" grpId="2" animBg="1"/>
      <p:bldP spid="24" grpId="3" animBg="1"/>
      <p:bldP spid="24" grpId="4" animBg="1"/>
      <p:bldP spid="25" grpId="1" animBg="1"/>
      <p:bldP spid="25" grpId="2" animBg="1"/>
      <p:bldP spid="25" grpId="3" animBg="1"/>
      <p:bldP spid="25" grpId="4" animBg="1"/>
      <p:bldP spid="25" grpId="5" animBg="1"/>
      <p:bldP spid="26" grpId="1" animBg="1"/>
      <p:bldP spid="26" grpId="2" animBg="1"/>
      <p:bldP spid="26" grpId="3" animBg="1"/>
      <p:bldP spid="26" grpId="4" animBg="1"/>
      <p:bldP spid="27" grpId="1" animBg="1"/>
      <p:bldP spid="27" grpId="2" animBg="1"/>
      <p:bldP spid="27" grpId="3" animBg="1"/>
      <p:bldP spid="27" grpId="4" animBg="1"/>
      <p:bldP spid="27" grpId="5" animBg="1"/>
      <p:bldP spid="28" grpId="1" animBg="1"/>
      <p:bldP spid="28" grpId="2" animBg="1"/>
      <p:bldP spid="30" grpId="0"/>
      <p:bldP spid="30" grpId="1"/>
      <p:bldP spid="31" grpId="0"/>
      <p:bldP spid="31" grpId="1"/>
      <p:bldP spid="32" grpId="0"/>
      <p:bldP spid="32" grpId="1"/>
      <p:bldP spid="33" grpId="0" animBg="1"/>
      <p:bldP spid="33" grpId="1" animBg="1"/>
      <p:bldP spid="35" grpId="0" animBg="1"/>
      <p:bldP spid="3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fr-FR" dirty="0"/>
              <a:t>Définition / Utilité</a:t>
            </a:r>
          </a:p>
          <a:p>
            <a:pPr eaLnBrk="1" hangingPunct="1"/>
            <a:r>
              <a:rPr lang="fr-FR" dirty="0"/>
              <a:t>Organisation du code source</a:t>
            </a:r>
          </a:p>
          <a:p>
            <a:pPr eaLnBrk="1" hangingPunct="1"/>
            <a:r>
              <a:rPr lang="fr-FR" dirty="0"/>
              <a:t>Bilan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Fonctions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Fonctions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eaLnBrk="1" hangingPunct="1">
              <a:defRPr/>
            </a:pPr>
            <a:r>
              <a:rPr lang="fr-FR" dirty="0"/>
              <a:t>Organisation du code source</a:t>
            </a:r>
          </a:p>
          <a:p>
            <a:pPr eaLnBrk="1" hangingPunct="1">
              <a:defRPr/>
            </a:pPr>
            <a:r>
              <a:rPr lang="fr-FR" dirty="0"/>
              <a:t>Bilan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r>
              <a:rPr lang="fr-FR" dirty="0"/>
              <a:t>Organisation du code source</a:t>
            </a:r>
          </a:p>
          <a:p>
            <a:r>
              <a:rPr lang="fr-FR" dirty="0"/>
              <a:t>Bilan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Fonctions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FED4F7-6CDB-4BD4-AF07-666FE3B5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des lieux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4EB4F-58B4-4365-ABEB-8C48CFD89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Sur notre exemple :</a:t>
            </a:r>
          </a:p>
          <a:p>
            <a:pPr lvl="1"/>
            <a:r>
              <a:rPr lang="fr-FR" dirty="0"/>
              <a:t>La fonction </a:t>
            </a:r>
            <a:r>
              <a:rPr lang="fr-FR" b="1" dirty="0">
                <a:latin typeface="Consolas" panose="020B0609020204030204" pitchFamily="49" charset="0"/>
              </a:rPr>
              <a:t>main</a:t>
            </a:r>
            <a:r>
              <a:rPr lang="fr-FR" dirty="0"/>
              <a:t> est obligatoirement la dernière du fichier</a:t>
            </a:r>
          </a:p>
          <a:p>
            <a:pPr lvl="2"/>
            <a:r>
              <a:rPr lang="fr-FR" dirty="0"/>
              <a:t>Toutes les autres fonctions doivent être définies avant la fonction </a:t>
            </a:r>
            <a:r>
              <a:rPr lang="fr-FR" b="1" dirty="0">
                <a:latin typeface="Consolas" panose="020B0609020204030204" pitchFamily="49" charset="0"/>
              </a:rPr>
              <a:t>main</a:t>
            </a:r>
            <a:r>
              <a:rPr lang="fr-FR" dirty="0"/>
              <a:t> pour pouvoir être reconnues par le compilateur au moment de compiler la fonction </a:t>
            </a:r>
            <a:r>
              <a:rPr lang="fr-FR" b="1" dirty="0">
                <a:latin typeface="Consolas" panose="020B0609020204030204" pitchFamily="49" charset="0"/>
              </a:rPr>
              <a:t>main</a:t>
            </a:r>
            <a:r>
              <a:rPr lang="fr-FR" dirty="0"/>
              <a:t>.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Le programme est très long dans un seul fichier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19B70-9156-4C2D-8D1F-609F000B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CD3B71-5F84-4526-A7FE-07E8A405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F63DD9-110D-402E-AC9E-6D226A28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78358E3-2780-4DF1-A999-9E3D638E9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chemeClr val="bg2"/>
                </a:solidFill>
              </a:rPr>
              <a:t>Définition / Utilité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Procédures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Paramétrage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Retour de valeur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Fonction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L’instruction return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Exemple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Pile des appels</a:t>
            </a:r>
          </a:p>
          <a:p>
            <a:pPr lvl="0"/>
            <a:r>
              <a:rPr lang="fr-FR" sz="1400" b="1" spc="-10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</p:spTree>
    <p:extLst>
      <p:ext uri="{BB962C8B-B14F-4D97-AF65-F5344CB8AC3E}">
        <p14:creationId xmlns:p14="http://schemas.microsoft.com/office/powerpoint/2010/main" val="4080498411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1ADDD3-97B6-44CC-8817-018C246B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vs définition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F6EEAA-6ABC-495B-9CAE-C61B7E40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En C++, on distingue la déclaration de la définition des fonctions.</a:t>
            </a:r>
          </a:p>
          <a:p>
            <a:pPr lvl="1"/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Déclaration</a:t>
            </a:r>
            <a:r>
              <a:rPr lang="fr-FR" dirty="0"/>
              <a:t> :</a:t>
            </a:r>
          </a:p>
          <a:p>
            <a:pPr lvl="2"/>
            <a:r>
              <a:rPr lang="fr-FR" dirty="0"/>
              <a:t>Il s’agit de déclarer le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</a:t>
            </a:r>
            <a:r>
              <a:rPr lang="fr-FR" dirty="0"/>
              <a:t> de la fonction</a:t>
            </a:r>
          </a:p>
          <a:p>
            <a:pPr lvl="2"/>
            <a:r>
              <a:rPr lang="fr-FR" dirty="0"/>
              <a:t>Cela signifie au compilateur que, quelque part dans le code, il trouvera le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corps</a:t>
            </a:r>
            <a:r>
              <a:rPr lang="fr-FR" dirty="0"/>
              <a:t> de la fonction</a:t>
            </a:r>
          </a:p>
          <a:p>
            <a:pPr lvl="1"/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Définition</a:t>
            </a:r>
            <a:r>
              <a:rPr lang="fr-FR" dirty="0"/>
              <a:t> :</a:t>
            </a:r>
          </a:p>
          <a:p>
            <a:pPr lvl="2"/>
            <a:r>
              <a:rPr lang="fr-FR" dirty="0"/>
              <a:t>Il s’agit de définir le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corps</a:t>
            </a:r>
            <a:r>
              <a:rPr lang="fr-FR" dirty="0"/>
              <a:t> d’une fonction.</a:t>
            </a:r>
          </a:p>
          <a:p>
            <a:pPr lvl="2"/>
            <a:r>
              <a:rPr lang="fr-FR" dirty="0"/>
              <a:t>Si cette fonction est préalablement déclarée, le corps est associé à la déclaration</a:t>
            </a:r>
          </a:p>
          <a:p>
            <a:pPr lvl="2"/>
            <a:r>
              <a:rPr lang="fr-FR" dirty="0"/>
              <a:t>Sinon, la définition joue également le rôle de déclaration.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D750C5-EE77-4DB4-A122-75738ED3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A0F295-2ED5-405E-BC7A-CD57861A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49EF7-A6FB-4FD9-B8A7-EDD3D3D6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AA32BE4-FCC5-4019-8315-5D5FBD484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État des lieux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Déclaration vs définition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</p:spTree>
    <p:extLst>
      <p:ext uri="{BB962C8B-B14F-4D97-AF65-F5344CB8AC3E}">
        <p14:creationId xmlns:p14="http://schemas.microsoft.com/office/powerpoint/2010/main" val="2066377942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35E24B-5752-4A86-BB22-5955FD91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vs définition - exemple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975B73-AADC-436C-8D8F-E3A00B59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003610-69D1-4601-9BE8-0A98844A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C19CBC-B498-4836-B9BA-AEDCA908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49713B5-2DAB-40C0-BC11-06D45DFAE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843CE220-11A4-4C10-83C8-162BA2CA7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6997" y="1217460"/>
            <a:ext cx="3650358" cy="3485570"/>
          </a:xfrm>
          <a:prstGeom prst="roundRect">
            <a:avLst>
              <a:gd name="adj" fmla="val 16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//Exécuter la procédure AfficherPuissance2 :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AfficherPuissance2();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AfficherPuissance2()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"Les puissances de 2 sont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n; i *=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C19CF258-9128-40C7-9592-539CB5F9F83A}"/>
              </a:ext>
            </a:extLst>
          </p:cNvPr>
          <p:cNvSpPr/>
          <p:nvPr/>
        </p:nvSpPr>
        <p:spPr>
          <a:xfrm>
            <a:off x="2339752" y="2643758"/>
            <a:ext cx="2554865" cy="817245"/>
          </a:xfrm>
          <a:prstGeom prst="wedgeRoundRectCallout">
            <a:avLst>
              <a:gd name="adj1" fmla="val 66257"/>
              <a:gd name="adj2" fmla="val -2980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Ici : déclaration et définition de la fonction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AfficherPuissance2</a:t>
            </a:r>
          </a:p>
        </p:txBody>
      </p:sp>
      <p:sp>
        <p:nvSpPr>
          <p:cNvPr id="11" name="Bulle narrative : rectangle à coins arrondis 10">
            <a:extLst>
              <a:ext uri="{FF2B5EF4-FFF2-40B4-BE49-F238E27FC236}">
                <a16:creationId xmlns:a16="http://schemas.microsoft.com/office/drawing/2014/main" id="{EFBFEAAF-C0F9-4C75-84CC-F5BE5103CF2C}"/>
              </a:ext>
            </a:extLst>
          </p:cNvPr>
          <p:cNvSpPr/>
          <p:nvPr/>
        </p:nvSpPr>
        <p:spPr>
          <a:xfrm>
            <a:off x="2339752" y="1398899"/>
            <a:ext cx="2554865" cy="1055608"/>
          </a:xfrm>
          <a:prstGeom prst="wedgeRoundRectCallout">
            <a:avLst>
              <a:gd name="adj1" fmla="val 72819"/>
              <a:gd name="adj2" fmla="val 2222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Ne compilera pas, car arrivé ici, le compilateur ne sait pas ce qu’est « 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AfficherPuissance2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</a:t>
            </a:r>
            <a:endParaRPr lang="fr-FR" sz="1400" b="1" dirty="0"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0462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35E24B-5752-4A86-BB22-5955FD91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vs définition - exemple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975B73-AADC-436C-8D8F-E3A00B59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003610-69D1-4601-9BE8-0A98844A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C19CBC-B498-4836-B9BA-AEDCA908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49713B5-2DAB-40C0-BC11-06D45DFAE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843CE220-11A4-4C10-83C8-162BA2CA7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6997" y="1217460"/>
            <a:ext cx="3650358" cy="3485570"/>
          </a:xfrm>
          <a:prstGeom prst="roundRect">
            <a:avLst>
              <a:gd name="adj" fmla="val 16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AfficherPuissance2();</a:t>
            </a: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//Exécuter la procédure AfficherPuissance2 :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AfficherPuissance2();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AfficherPuissance2()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"Les puissances de 2 sont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n; i *=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C19CF258-9128-40C7-9592-539CB5F9F83A}"/>
              </a:ext>
            </a:extLst>
          </p:cNvPr>
          <p:cNvSpPr/>
          <p:nvPr/>
        </p:nvSpPr>
        <p:spPr>
          <a:xfrm>
            <a:off x="2339752" y="1201838"/>
            <a:ext cx="2554865" cy="817245"/>
          </a:xfrm>
          <a:prstGeom prst="wedgeRoundRectCallout">
            <a:avLst>
              <a:gd name="adj1" fmla="val 66257"/>
              <a:gd name="adj2" fmla="val -2980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Ici : déclaration de la fonction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AfficherPuissance2</a:t>
            </a:r>
          </a:p>
        </p:txBody>
      </p:sp>
      <p:sp>
        <p:nvSpPr>
          <p:cNvPr id="11" name="Bulle narrative : rectangle à coins arrondis 10">
            <a:extLst>
              <a:ext uri="{FF2B5EF4-FFF2-40B4-BE49-F238E27FC236}">
                <a16:creationId xmlns:a16="http://schemas.microsoft.com/office/drawing/2014/main" id="{EFBFEAAF-C0F9-4C75-84CC-F5BE5103CF2C}"/>
              </a:ext>
            </a:extLst>
          </p:cNvPr>
          <p:cNvSpPr/>
          <p:nvPr/>
        </p:nvSpPr>
        <p:spPr>
          <a:xfrm>
            <a:off x="2339752" y="2056966"/>
            <a:ext cx="2554865" cy="1293971"/>
          </a:xfrm>
          <a:prstGeom prst="wedgeRoundRectCallout">
            <a:avLst>
              <a:gd name="adj1" fmla="val 72222"/>
              <a:gd name="adj2" fmla="val -4122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Ici, le compilateur passera en sachant que « 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AfficherPuissance2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 » est une fonction, même s’il ne sait pas ce qu’elle fait.</a:t>
            </a:r>
            <a:endParaRPr lang="fr-FR" sz="1400" b="1" dirty="0"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sp>
        <p:nvSpPr>
          <p:cNvPr id="12" name="Bulle narrative : rectangle à coins arrondis 11">
            <a:extLst>
              <a:ext uri="{FF2B5EF4-FFF2-40B4-BE49-F238E27FC236}">
                <a16:creationId xmlns:a16="http://schemas.microsoft.com/office/drawing/2014/main" id="{8E500C2D-968D-4591-B9ED-ADC593E7F1C9}"/>
              </a:ext>
            </a:extLst>
          </p:cNvPr>
          <p:cNvSpPr/>
          <p:nvPr/>
        </p:nvSpPr>
        <p:spPr>
          <a:xfrm>
            <a:off x="2346236" y="3388820"/>
            <a:ext cx="2554865" cy="578882"/>
          </a:xfrm>
          <a:prstGeom prst="wedgeRoundRectCallout">
            <a:avLst>
              <a:gd name="adj1" fmla="val 66555"/>
              <a:gd name="adj2" fmla="val -13398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Ici : définition de la fonction 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AfficherPuissance2</a:t>
            </a:r>
          </a:p>
        </p:txBody>
      </p:sp>
    </p:spTree>
    <p:extLst>
      <p:ext uri="{BB962C8B-B14F-4D97-AF65-F5344CB8AC3E}">
        <p14:creationId xmlns:p14="http://schemas.microsoft.com/office/powerpoint/2010/main" val="373978074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75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25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91FE6B-31B9-4BB6-8883-5C8C5526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vs définition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98256A-A6A4-4203-86CD-8038FFBDC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Déclaration d’une fonction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Définition d’une fonction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FE780E-7444-4FD2-9474-73BEC4EA8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A9DBD-2FEC-41BF-A87E-9145DD68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9E1E22-F770-465D-96E8-A76405FE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B1D3A6C-86C8-410A-8F81-D369B0AD0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E113AE30-415F-4DD5-AF75-D8FCEB28E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5826" y="3419465"/>
            <a:ext cx="5844748" cy="952485"/>
          </a:xfrm>
          <a:prstGeom prst="roundRect">
            <a:avLst>
              <a:gd name="adj" fmla="val 6905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type_retour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NomFonction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i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type_param1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NomParam1, </a:t>
            </a:r>
            <a:r>
              <a:rPr lang="fr-FR" sz="1050" b="1" i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type_param2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NomParam2</a:t>
            </a:r>
            <a:r>
              <a:rPr lang="fr-FR" sz="1050" b="1" i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[, ...]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[...]</a:t>
            </a:r>
            <a:endParaRPr lang="fr-FR" sz="105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valeur_de_type_retour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4021218C-6E58-4AFA-B509-F94902CEB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734" y="1606163"/>
            <a:ext cx="5862502" cy="288295"/>
          </a:xfrm>
          <a:prstGeom prst="roundRect">
            <a:avLst>
              <a:gd name="adj" fmla="val 21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i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type_retour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NomFonction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i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type_param1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NomParam1, </a:t>
            </a:r>
            <a:r>
              <a:rPr lang="fr-FR" sz="1050" b="1" i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type_param2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NomParam2</a:t>
            </a:r>
            <a:r>
              <a:rPr lang="fr-FR" sz="1050" b="1" i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[, ...]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189B5C-EA76-4574-9487-CAD8947943F2}"/>
              </a:ext>
            </a:extLst>
          </p:cNvPr>
          <p:cNvSpPr txBox="1"/>
          <p:nvPr/>
        </p:nvSpPr>
        <p:spPr bwMode="auto">
          <a:xfrm>
            <a:off x="8277306" y="1623741"/>
            <a:ext cx="258404" cy="25391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dirty="0"/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05441D7E-4469-458A-B23D-1B1700EB0657}"/>
              </a:ext>
            </a:extLst>
          </p:cNvPr>
          <p:cNvSpPr/>
          <p:nvPr/>
        </p:nvSpPr>
        <p:spPr>
          <a:xfrm>
            <a:off x="5995833" y="2028141"/>
            <a:ext cx="2769652" cy="340519"/>
          </a:xfrm>
          <a:prstGeom prst="wedgeRoundRectCallout">
            <a:avLst>
              <a:gd name="adj1" fmla="val 36943"/>
              <a:gd name="adj2" fmla="val -9638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Ne pas oublier ce point-virgule !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7A98F13-D217-41C0-83C3-090020C471FB}"/>
              </a:ext>
            </a:extLst>
          </p:cNvPr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6" name="Picture 4" descr="C:\Users\bealbouy.IUT\AppData\Local\Microsoft\Windows\Temporary Internet Files\Content.IE5\X5O95IQ7\MP900321162[1].jpg">
              <a:extLst>
                <a:ext uri="{FF2B5EF4-FFF2-40B4-BE49-F238E27FC236}">
                  <a16:creationId xmlns:a16="http://schemas.microsoft.com/office/drawing/2014/main" id="{9200113C-C980-4DB1-BEEE-EE72F1DE3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bealbouy.IUT\AppData\Local\Microsoft\Windows\Temporary Internet Files\Content.IE5\FNQSHMVE\MP900386714[1].jpg">
              <a:extLst>
                <a:ext uri="{FF2B5EF4-FFF2-40B4-BE49-F238E27FC236}">
                  <a16:creationId xmlns:a16="http://schemas.microsoft.com/office/drawing/2014/main" id="{5910ED01-DE9F-4759-BD9C-8303C0FB9F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radiation">
            <a:hlinkClick r:id="" action="ppaction://media"/>
            <a:extLst>
              <a:ext uri="{FF2B5EF4-FFF2-40B4-BE49-F238E27FC236}">
                <a16:creationId xmlns:a16="http://schemas.microsoft.com/office/drawing/2014/main" id="{8BCA0715-5300-4ABE-A2BA-F741474843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499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3" presetClass="emph" presetSubtype="2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8" grpId="0" animBg="1"/>
      <p:bldP spid="13" grpId="0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425E7-8631-407C-A5EC-80238999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vs définition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42B92B-732F-48A5-BE51-D22A8E8CF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Cela nous permet de « remonter » la fonction </a:t>
            </a:r>
            <a:r>
              <a:rPr lang="fr-FR" b="1" dirty="0">
                <a:latin typeface="Consolas" panose="020B0609020204030204" pitchFamily="49" charset="0"/>
              </a:rPr>
              <a:t>main</a:t>
            </a:r>
          </a:p>
          <a:p>
            <a:pPr lvl="1"/>
            <a:r>
              <a:rPr lang="fr-FR" dirty="0"/>
              <a:t>Mais le fichier reste très long</a:t>
            </a:r>
          </a:p>
          <a:p>
            <a:pPr lvl="1"/>
            <a:r>
              <a:rPr lang="fr-FR" dirty="0"/>
              <a:t>Il a même gagné quelques lignes !</a:t>
            </a:r>
          </a:p>
          <a:p>
            <a:pPr lvl="1"/>
            <a:endParaRPr lang="fr-FR" dirty="0"/>
          </a:p>
          <a:p>
            <a:r>
              <a:rPr lang="fr-FR" dirty="0"/>
              <a:t>La solution : répartir les fonctions dans plusieurs fichiers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617683-989E-41CA-AB82-4CD8A8AB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2D7FA6-971E-4482-BE11-C00D46E7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E63C9D-0A4A-48DB-9C4E-F8C60693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3BC733C-8080-41AE-954C-F549BAB06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42370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111F5-FEB2-436D-9078-025F36AA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des fichiers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8F0A69-232F-462A-89F1-BE88CAB6D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On peut répartir les fonctions dans différents fichiers sources :</a:t>
            </a:r>
          </a:p>
          <a:p>
            <a:pPr lvl="1"/>
            <a:r>
              <a:rPr lang="fr-FR" dirty="0"/>
              <a:t>Des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fichiers d’entête </a:t>
            </a:r>
            <a:r>
              <a:rPr lang="fr-FR" dirty="0"/>
              <a:t>– extension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.h</a:t>
            </a:r>
            <a:r>
              <a:rPr lang="fr-FR" dirty="0"/>
              <a:t> ou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fr-FR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hpp</a:t>
            </a:r>
            <a:endParaRPr lang="fr-FR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fr-FR" dirty="0"/>
              <a:t>Des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fichiers sources </a:t>
            </a:r>
            <a:r>
              <a:rPr lang="fr-FR" dirty="0"/>
              <a:t>à compiler – extension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r>
              <a:rPr lang="fr-FR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cpp</a:t>
            </a:r>
            <a:endParaRPr lang="fr-FR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endParaRPr lang="fr-FR" dirty="0"/>
          </a:p>
          <a:p>
            <a:r>
              <a:rPr lang="fr-FR" dirty="0"/>
              <a:t>Les fichiers d’entête sont destinés à</a:t>
            </a:r>
          </a:p>
          <a:p>
            <a:pPr lvl="1"/>
            <a:r>
              <a:rPr lang="fr-FR" dirty="0"/>
              <a:t>contenir les déclarations des fonctions</a:t>
            </a:r>
          </a:p>
          <a:p>
            <a:pPr lvl="1"/>
            <a:r>
              <a:rPr lang="fr-FR" dirty="0"/>
              <a:t>être inclus dans les fichiers .</a:t>
            </a:r>
            <a:r>
              <a:rPr lang="fr-FR" dirty="0" err="1"/>
              <a:t>cpp</a:t>
            </a:r>
            <a:endParaRPr lang="fr-FR" dirty="0"/>
          </a:p>
          <a:p>
            <a:r>
              <a:rPr lang="fr-FR" dirty="0"/>
              <a:t>Les fichiers .</a:t>
            </a:r>
            <a:r>
              <a:rPr lang="fr-FR" dirty="0" err="1"/>
              <a:t>cpp</a:t>
            </a:r>
            <a:r>
              <a:rPr lang="fr-FR" dirty="0"/>
              <a:t> sont destinés à</a:t>
            </a:r>
          </a:p>
          <a:p>
            <a:pPr lvl="1"/>
            <a:r>
              <a:rPr lang="fr-FR" dirty="0"/>
              <a:t>Définir le corps des fonctions déclarées dans les .h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197EC9-D8D3-49FD-BA91-E0E7B71C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6C83BE-4FDB-4076-83F0-0C756309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6B4820-75C5-492B-918B-0AFE70F1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4B23251-6468-4866-814D-F89C37C86D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Déclaration vs définition</a:t>
            </a:r>
          </a:p>
          <a:p>
            <a:pPr lvl="1"/>
            <a:r>
              <a:rPr lang="fr-FR" sz="12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Organisation des fichiers sources</a:t>
            </a:r>
          </a:p>
          <a:p>
            <a:pPr lvl="0"/>
            <a:r>
              <a:rPr lang="fr-FR" sz="1400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</p:spTree>
    <p:extLst>
      <p:ext uri="{BB962C8B-B14F-4D97-AF65-F5344CB8AC3E}">
        <p14:creationId xmlns:p14="http://schemas.microsoft.com/office/powerpoint/2010/main" val="180984783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Définition / Utilité</a:t>
            </a:r>
          </a:p>
          <a:p>
            <a:r>
              <a:rPr lang="fr-FR" dirty="0"/>
              <a:t>Organisation du code source</a:t>
            </a:r>
          </a:p>
          <a:p>
            <a:r>
              <a:rPr lang="fr-FR" dirty="0"/>
              <a:t>Bilan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Fonctions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3D13A-654A-402E-A580-42EE3F27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des fichiers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CC6892-2489-4765-97A3-610F0E523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 exemple, dans un fichier </a:t>
            </a:r>
            <a:r>
              <a:rPr lang="fr-FR" b="1" dirty="0" err="1">
                <a:latin typeface="Consolas" panose="020B0609020204030204" pitchFamily="49" charset="0"/>
              </a:rPr>
              <a:t>fonctions.h</a:t>
            </a:r>
            <a:r>
              <a:rPr lang="fr-FR" dirty="0"/>
              <a:t>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CAFACC-34AC-4746-9AFD-B226F4AD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924A6D-32A1-48CB-8D55-572E5797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98E920-1CD7-40AD-BE96-E114F743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D8ACEDC-7214-4192-8F63-D5193B120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 vs définition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7E264333-5170-4D3A-A1BD-FC35A4898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6956" y="1779662"/>
            <a:ext cx="6452407" cy="1438573"/>
          </a:xfrm>
          <a:prstGeom prst="roundRect">
            <a:avLst>
              <a:gd name="adj" fmla="val 3727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2&gt;       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DivisionEntiere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dividende,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diviseur);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Fibonacci          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InverserNombre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TrouverNombrePremier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max);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TrouverNombreParfait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max);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4871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3D13A-654A-402E-A580-42EE3F27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des fichiers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CC6892-2489-4765-97A3-610F0E523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un fichier </a:t>
            </a:r>
            <a:r>
              <a:rPr lang="fr-FR" b="1" dirty="0">
                <a:latin typeface="Consolas" panose="020B0609020204030204" pitchFamily="49" charset="0"/>
              </a:rPr>
              <a:t>fonctions.cpp</a:t>
            </a:r>
            <a:r>
              <a:rPr lang="fr-FR" dirty="0"/>
              <a:t>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CAFACC-34AC-4746-9AFD-B226F4AD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924A6D-32A1-48CB-8D55-572E5797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98E920-1CD7-40AD-BE96-E114F743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D8ACEDC-7214-4192-8F63-D5193B120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 vs définition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D59DA004-A44D-4A5F-9B20-E002F655E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6955" y="1923678"/>
            <a:ext cx="5546943" cy="2729448"/>
          </a:xfrm>
          <a:prstGeom prst="roundRect">
            <a:avLst>
              <a:gd name="adj" fmla="val 233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05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fonctions.h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2&gt;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DivisionEntiere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dividende,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diviseur)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[...]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Fibonacci(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[...]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InverserNombre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[...]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TrouverNombrePremier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max)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[...]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TrouverNombreParfait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max)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[...]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3DBDA4F3-E148-4C2A-BD92-FD16FF037619}"/>
              </a:ext>
            </a:extLst>
          </p:cNvPr>
          <p:cNvSpPr/>
          <p:nvPr/>
        </p:nvSpPr>
        <p:spPr>
          <a:xfrm>
            <a:off x="4549279" y="1611138"/>
            <a:ext cx="4422388" cy="510778"/>
          </a:xfrm>
          <a:prstGeom prst="wedgeRoundRectCallout">
            <a:avLst>
              <a:gd name="adj1" fmla="val -57534"/>
              <a:gd name="adj2" fmla="val 4012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#include "</a:t>
            </a:r>
            <a:r>
              <a:rPr lang="fr-FR" sz="12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fonctions.h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"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sera remplacé par le contenu du fichier </a:t>
            </a:r>
            <a:r>
              <a:rPr lang="fr-FR" sz="12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fonctions.h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avant la compilation de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fonctions.cpp</a:t>
            </a:r>
          </a:p>
        </p:txBody>
      </p:sp>
    </p:spTree>
    <p:extLst>
      <p:ext uri="{BB962C8B-B14F-4D97-AF65-F5344CB8AC3E}">
        <p14:creationId xmlns:p14="http://schemas.microsoft.com/office/powerpoint/2010/main" val="1683034450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16027F-A3F3-40AA-A642-39444FC3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des fichiers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0FFE75-E15A-4EA1-ADDA-172BDF9C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crée autant de binômes </a:t>
            </a:r>
            <a:r>
              <a:rPr lang="fr-FR" b="1" dirty="0">
                <a:latin typeface="Consolas" panose="020B0609020204030204" pitchFamily="49" charset="0"/>
              </a:rPr>
              <a:t>.h</a:t>
            </a:r>
            <a:r>
              <a:rPr lang="fr-FR" dirty="0"/>
              <a:t>/</a:t>
            </a:r>
            <a:r>
              <a:rPr lang="fr-FR" b="1" dirty="0">
                <a:latin typeface="Consolas" panose="020B0609020204030204" pitchFamily="49" charset="0"/>
              </a:rPr>
              <a:t>.</a:t>
            </a:r>
            <a:r>
              <a:rPr lang="fr-FR" b="1" dirty="0" err="1">
                <a:latin typeface="Consolas" panose="020B0609020204030204" pitchFamily="49" charset="0"/>
              </a:rPr>
              <a:t>cpp</a:t>
            </a:r>
            <a:r>
              <a:rPr lang="fr-FR" dirty="0"/>
              <a:t> que l’on veut. Par exemple :</a:t>
            </a:r>
          </a:p>
          <a:p>
            <a:pPr lvl="1"/>
            <a:r>
              <a:rPr lang="fr-FR" b="1" dirty="0" err="1">
                <a:latin typeface="Consolas" panose="020B0609020204030204" pitchFamily="49" charset="0"/>
              </a:rPr>
              <a:t>fonctions.h</a:t>
            </a:r>
            <a:r>
              <a:rPr lang="fr-FR" dirty="0"/>
              <a:t> / </a:t>
            </a:r>
            <a:r>
              <a:rPr lang="fr-FR" b="1" dirty="0">
                <a:latin typeface="Consolas" panose="020B0609020204030204" pitchFamily="49" charset="0"/>
              </a:rPr>
              <a:t>.</a:t>
            </a:r>
            <a:r>
              <a:rPr lang="fr-FR" b="1" dirty="0" err="1">
                <a:latin typeface="Consolas" panose="020B0609020204030204" pitchFamily="49" charset="0"/>
              </a:rPr>
              <a:t>cpp</a:t>
            </a:r>
            <a:r>
              <a:rPr lang="fr-FR" dirty="0"/>
              <a:t> pour les fonctions génériques de calcul</a:t>
            </a:r>
          </a:p>
          <a:p>
            <a:pPr lvl="1"/>
            <a:r>
              <a:rPr lang="fr-FR" b="1" dirty="0" err="1">
                <a:latin typeface="Consolas" panose="020B0609020204030204" pitchFamily="49" charset="0"/>
              </a:rPr>
              <a:t>consoles.h</a:t>
            </a:r>
            <a:r>
              <a:rPr lang="fr-FR" dirty="0"/>
              <a:t> / </a:t>
            </a:r>
            <a:r>
              <a:rPr lang="fr-FR" b="1" dirty="0">
                <a:latin typeface="Consolas" panose="020B0609020204030204" pitchFamily="49" charset="0"/>
              </a:rPr>
              <a:t>.</a:t>
            </a:r>
            <a:r>
              <a:rPr lang="fr-FR" b="1" dirty="0" err="1">
                <a:latin typeface="Consolas" panose="020B0609020204030204" pitchFamily="49" charset="0"/>
              </a:rPr>
              <a:t>cpp</a:t>
            </a:r>
            <a:r>
              <a:rPr lang="fr-FR" dirty="0"/>
              <a:t> pour les fonctions qui utilisent la console en affichage ou en saisie</a:t>
            </a:r>
          </a:p>
          <a:p>
            <a:pPr lvl="1"/>
            <a:endParaRPr lang="fr-FR" dirty="0"/>
          </a:p>
          <a:p>
            <a:r>
              <a:rPr lang="fr-FR" dirty="0"/>
              <a:t>De manière générale, il faut toujours séparer</a:t>
            </a:r>
          </a:p>
          <a:p>
            <a:pPr lvl="1"/>
            <a:r>
              <a:rPr lang="fr-FR" dirty="0"/>
              <a:t>la partie traitement des données </a:t>
            </a:r>
          </a:p>
          <a:p>
            <a:pPr lvl="1"/>
            <a:r>
              <a:rPr lang="fr-FR" dirty="0"/>
              <a:t>la partie affichage et saisie des données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F14D25-6FEF-479D-B1E8-AEFEB513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6060EF-BCFF-4362-9D55-FBB5A792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76AFD6-1945-4507-89EA-83000ACA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6A374DF-AE6A-44F0-B038-108290DA2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 vs définition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883875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C3D13A-654A-402E-A580-42EE3F27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des fichiers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CC6892-2489-4765-97A3-610F0E523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 fichier </a:t>
            </a:r>
            <a:r>
              <a:rPr lang="fr-FR" b="1" dirty="0">
                <a:latin typeface="Consolas" panose="020B0609020204030204" pitchFamily="49" charset="0"/>
              </a:rPr>
              <a:t>prog.cpp</a:t>
            </a:r>
            <a:r>
              <a:rPr lang="fr-FR" dirty="0"/>
              <a:t>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CAFACC-34AC-4746-9AFD-B226F4AD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924A6D-32A1-48CB-8D55-572E5797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98E920-1CD7-40AD-BE96-E114F743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D8ACEDC-7214-4192-8F63-D5193B120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 vs définition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D59DA004-A44D-4A5F-9B20-E002F655E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6955" y="1923678"/>
            <a:ext cx="6157455" cy="2377261"/>
          </a:xfrm>
          <a:prstGeom prst="roundRect">
            <a:avLst>
              <a:gd name="adj" fmla="val 233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05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fonctions.h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05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console.h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 =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SaisirEntierPositif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valeur du dividende"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 =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SaisirEntier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valeur du diviseur"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DivisionEntiere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(M, N);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 quotient et le reste de la division entière de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&lt;&lt; M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par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N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sont respectivement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&lt;&lt;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3DBDA4F3-E148-4C2A-BD92-FD16FF037619}"/>
              </a:ext>
            </a:extLst>
          </p:cNvPr>
          <p:cNvSpPr/>
          <p:nvPr/>
        </p:nvSpPr>
        <p:spPr>
          <a:xfrm>
            <a:off x="4569212" y="1995686"/>
            <a:ext cx="3675196" cy="510778"/>
          </a:xfrm>
          <a:prstGeom prst="wedgeRoundRectCallout">
            <a:avLst>
              <a:gd name="adj1" fmla="val -58985"/>
              <a:gd name="adj2" fmla="val -46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On distingue les bibliothèques globales de nos bibliothèques personnelles par l’usage de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&lt;&gt;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 ou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""</a:t>
            </a:r>
          </a:p>
        </p:txBody>
      </p:sp>
    </p:spTree>
    <p:extLst>
      <p:ext uri="{BB962C8B-B14F-4D97-AF65-F5344CB8AC3E}">
        <p14:creationId xmlns:p14="http://schemas.microsoft.com/office/powerpoint/2010/main" val="3454958136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0AC41-9EEE-45C4-ABF9-15FD9ECE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des fichiers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83E47-37CD-4388-A3A3-CA9566D1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 final voilà la construction du programme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2A47E7-8C32-418D-A17C-8A605D55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00CF4D-B1F5-433B-B3B0-49C4CF4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B87D7D-E752-443B-8897-648CBEF6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6E7803-888D-433B-82A5-CBA989F16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 vs définition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25BAF7F-7A5C-43F2-B365-F24AA49D684A}"/>
              </a:ext>
            </a:extLst>
          </p:cNvPr>
          <p:cNvGrpSpPr/>
          <p:nvPr/>
        </p:nvGrpSpPr>
        <p:grpSpPr>
          <a:xfrm>
            <a:off x="3392642" y="1713915"/>
            <a:ext cx="4038914" cy="963148"/>
            <a:chOff x="3392642" y="1962065"/>
            <a:chExt cx="4038914" cy="963148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6B8AC99-0F74-4EF4-803E-F8E94A4E5AE4}"/>
                </a:ext>
              </a:extLst>
            </p:cNvPr>
            <p:cNvGrpSpPr/>
            <p:nvPr/>
          </p:nvGrpSpPr>
          <p:grpSpPr>
            <a:xfrm>
              <a:off x="6370047" y="1962065"/>
              <a:ext cx="1061509" cy="963148"/>
              <a:chOff x="4868816" y="1962150"/>
              <a:chExt cx="1886169" cy="1711394"/>
            </a:xfrm>
          </p:grpSpPr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970BF38B-0167-433F-BFF5-ED10C5252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02298" y="1962150"/>
                <a:ext cx="1219199" cy="1219200"/>
              </a:xfrm>
              <a:prstGeom prst="rect">
                <a:avLst/>
              </a:prstGeom>
            </p:spPr>
          </p:pic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4CA32A02-BA17-4914-9FB4-6C80A91D95E6}"/>
                  </a:ext>
                </a:extLst>
              </p:cNvPr>
              <p:cNvSpPr txBox="1"/>
              <p:nvPr/>
            </p:nvSpPr>
            <p:spPr bwMode="auto">
              <a:xfrm>
                <a:off x="4868816" y="3181351"/>
                <a:ext cx="1886169" cy="4921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fonctions.obj</a:t>
                </a:r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B13CF3C5-7004-4284-9D08-3C2D11157BFE}"/>
                </a:ext>
              </a:extLst>
            </p:cNvPr>
            <p:cNvGrpSpPr/>
            <p:nvPr/>
          </p:nvGrpSpPr>
          <p:grpSpPr>
            <a:xfrm>
              <a:off x="3392642" y="1962065"/>
              <a:ext cx="2046667" cy="963148"/>
              <a:chOff x="3392642" y="1962065"/>
              <a:chExt cx="2046667" cy="963148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8502E3EF-5C20-4C10-A66C-B113BEA0C484}"/>
                  </a:ext>
                </a:extLst>
              </p:cNvPr>
              <p:cNvGrpSpPr/>
              <p:nvPr/>
            </p:nvGrpSpPr>
            <p:grpSpPr>
              <a:xfrm>
                <a:off x="4344137" y="1962065"/>
                <a:ext cx="1095172" cy="963148"/>
                <a:chOff x="4838909" y="1962150"/>
                <a:chExt cx="1945984" cy="1711394"/>
              </a:xfrm>
            </p:grpSpPr>
            <p:pic>
              <p:nvPicPr>
                <p:cNvPr id="11" name="Image 10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375AD9D3-2204-4E8E-BC9E-6758B944A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2298" y="1962150"/>
                  <a:ext cx="1219200" cy="1219200"/>
                </a:xfrm>
                <a:prstGeom prst="rect">
                  <a:avLst/>
                </a:prstGeom>
              </p:spPr>
            </p:pic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DF42B074-59A2-457F-A9B9-33223F880829}"/>
                    </a:ext>
                  </a:extLst>
                </p:cNvPr>
                <p:cNvSpPr txBox="1"/>
                <p:nvPr/>
              </p:nvSpPr>
              <p:spPr bwMode="auto">
                <a:xfrm>
                  <a:off x="4838909" y="3181351"/>
                  <a:ext cx="1945984" cy="4921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kern="12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fonctions.cpp</a:t>
                  </a:r>
                </a:p>
              </p:txBody>
            </p:sp>
          </p:grpSp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5F811703-FF53-4796-952E-E65EBFCD8112}"/>
                  </a:ext>
                </a:extLst>
              </p:cNvPr>
              <p:cNvGrpSpPr/>
              <p:nvPr/>
            </p:nvGrpSpPr>
            <p:grpSpPr>
              <a:xfrm>
                <a:off x="3392642" y="1962065"/>
                <a:ext cx="931665" cy="963148"/>
                <a:chOff x="3744276" y="1962150"/>
                <a:chExt cx="1655451" cy="1711394"/>
              </a:xfrm>
            </p:grpSpPr>
            <p:pic>
              <p:nvPicPr>
                <p:cNvPr id="32" name="Image 31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6DCB74B2-2FB1-494D-9561-87BCFAF043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2400" y="1962150"/>
                  <a:ext cx="1219200" cy="1219200"/>
                </a:xfrm>
                <a:prstGeom prst="rect">
                  <a:avLst/>
                </a:prstGeom>
              </p:spPr>
            </p:pic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9C37ACD0-29EF-4E7B-AB74-7299880A6A1F}"/>
                    </a:ext>
                  </a:extLst>
                </p:cNvPr>
                <p:cNvSpPr txBox="1"/>
                <p:nvPr/>
              </p:nvSpPr>
              <p:spPr bwMode="auto">
                <a:xfrm>
                  <a:off x="3744276" y="3181351"/>
                  <a:ext cx="1655451" cy="4921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kern="1200" dirty="0" err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fonctions.h</a:t>
                  </a:r>
                  <a:endPara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Croix 44">
                <a:extLst>
                  <a:ext uri="{FF2B5EF4-FFF2-40B4-BE49-F238E27FC236}">
                    <a16:creationId xmlns:a16="http://schemas.microsoft.com/office/drawing/2014/main" id="{1C835A60-3F9E-4E41-91B7-0933583E604E}"/>
                  </a:ext>
                </a:extLst>
              </p:cNvPr>
              <p:cNvSpPr/>
              <p:nvPr/>
            </p:nvSpPr>
            <p:spPr>
              <a:xfrm>
                <a:off x="4249490" y="2181890"/>
                <a:ext cx="246500" cy="246498"/>
              </a:xfrm>
              <a:prstGeom prst="plus">
                <a:avLst>
                  <a:gd name="adj" fmla="val 3617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fr-F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0" name="Flèche : droite 49">
              <a:extLst>
                <a:ext uri="{FF2B5EF4-FFF2-40B4-BE49-F238E27FC236}">
                  <a16:creationId xmlns:a16="http://schemas.microsoft.com/office/drawing/2014/main" id="{340750CE-4A9A-4C01-B5B4-81890ACFC777}"/>
                </a:ext>
              </a:extLst>
            </p:cNvPr>
            <p:cNvSpPr/>
            <p:nvPr/>
          </p:nvSpPr>
          <p:spPr>
            <a:xfrm>
              <a:off x="5336415" y="2030015"/>
              <a:ext cx="1119691" cy="550247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compilation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33DF86D1-25FB-4F24-8008-4E1371B38061}"/>
              </a:ext>
            </a:extLst>
          </p:cNvPr>
          <p:cNvGrpSpPr/>
          <p:nvPr/>
        </p:nvGrpSpPr>
        <p:grpSpPr>
          <a:xfrm>
            <a:off x="3451353" y="2715338"/>
            <a:ext cx="3926505" cy="963148"/>
            <a:chOff x="3451353" y="2963488"/>
            <a:chExt cx="3926505" cy="963148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CBAC139C-10E6-4886-9DBA-BC6B35B86CC0}"/>
                </a:ext>
              </a:extLst>
            </p:cNvPr>
            <p:cNvGrpSpPr/>
            <p:nvPr/>
          </p:nvGrpSpPr>
          <p:grpSpPr>
            <a:xfrm>
              <a:off x="6423751" y="2963488"/>
              <a:ext cx="954107" cy="963148"/>
              <a:chOff x="4964240" y="1962150"/>
              <a:chExt cx="1695329" cy="1711394"/>
            </a:xfrm>
          </p:grpSpPr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5D5BF719-6627-4F3A-B102-C6F93BF01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02298" y="1962150"/>
                <a:ext cx="1219199" cy="1219200"/>
              </a:xfrm>
              <a:prstGeom prst="rect">
                <a:avLst/>
              </a:prstGeom>
            </p:spPr>
          </p:pic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1A952BC-85A9-4DE7-8AA4-3A4EDF2AB199}"/>
                  </a:ext>
                </a:extLst>
              </p:cNvPr>
              <p:cNvSpPr txBox="1"/>
              <p:nvPr/>
            </p:nvSpPr>
            <p:spPr bwMode="auto">
              <a:xfrm>
                <a:off x="4964240" y="3181351"/>
                <a:ext cx="1695329" cy="4921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console.obj</a:t>
                </a:r>
              </a:p>
            </p:txBody>
          </p:sp>
        </p:grpSp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E487DB8B-C97A-4F16-865B-BDB768803619}"/>
                </a:ext>
              </a:extLst>
            </p:cNvPr>
            <p:cNvGrpSpPr/>
            <p:nvPr/>
          </p:nvGrpSpPr>
          <p:grpSpPr>
            <a:xfrm>
              <a:off x="3451353" y="2963488"/>
              <a:ext cx="1933909" cy="963148"/>
              <a:chOff x="3451353" y="2963488"/>
              <a:chExt cx="1933909" cy="963148"/>
            </a:xfrm>
          </p:grpSpPr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28C580A6-8A8D-43E7-9CBD-868202411107}"/>
                  </a:ext>
                </a:extLst>
              </p:cNvPr>
              <p:cNvGrpSpPr/>
              <p:nvPr/>
            </p:nvGrpSpPr>
            <p:grpSpPr>
              <a:xfrm>
                <a:off x="3451353" y="2963488"/>
                <a:ext cx="824264" cy="963148"/>
                <a:chOff x="3839698" y="1962150"/>
                <a:chExt cx="1464613" cy="1711394"/>
              </a:xfrm>
            </p:grpSpPr>
            <p:pic>
              <p:nvPicPr>
                <p:cNvPr id="17" name="Image 16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11F5FA29-976F-4523-A883-1F6278873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2400" y="1962150"/>
                  <a:ext cx="1219200" cy="1219200"/>
                </a:xfrm>
                <a:prstGeom prst="rect">
                  <a:avLst/>
                </a:prstGeom>
              </p:spPr>
            </p:pic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A70A51B-DA19-42FF-A76E-7A84A7C41A03}"/>
                    </a:ext>
                  </a:extLst>
                </p:cNvPr>
                <p:cNvSpPr txBox="1"/>
                <p:nvPr/>
              </p:nvSpPr>
              <p:spPr bwMode="auto">
                <a:xfrm>
                  <a:off x="3839698" y="3181351"/>
                  <a:ext cx="1464613" cy="4921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kern="1200" dirty="0" err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console.h</a:t>
                  </a:r>
                  <a:endPara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F7768C9F-4F2A-4259-9FA1-CEB6D7A404A6}"/>
                  </a:ext>
                </a:extLst>
              </p:cNvPr>
              <p:cNvGrpSpPr/>
              <p:nvPr/>
            </p:nvGrpSpPr>
            <p:grpSpPr>
              <a:xfrm>
                <a:off x="4397492" y="2963488"/>
                <a:ext cx="987770" cy="963148"/>
                <a:chOff x="4934326" y="1962150"/>
                <a:chExt cx="1755144" cy="1711394"/>
              </a:xfrm>
            </p:grpSpPr>
            <p:pic>
              <p:nvPicPr>
                <p:cNvPr id="20" name="Image 19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9B964140-0782-4B76-AB86-A6F7FBCA4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2298" y="1962150"/>
                  <a:ext cx="1219200" cy="1219200"/>
                </a:xfrm>
                <a:prstGeom prst="rect">
                  <a:avLst/>
                </a:prstGeom>
              </p:spPr>
            </p:pic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80C9202D-CA1D-47E1-BD69-B676FADD3064}"/>
                    </a:ext>
                  </a:extLst>
                </p:cNvPr>
                <p:cNvSpPr txBox="1"/>
                <p:nvPr/>
              </p:nvSpPr>
              <p:spPr bwMode="auto">
                <a:xfrm>
                  <a:off x="4934326" y="3181351"/>
                  <a:ext cx="1755144" cy="4921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kern="12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console.cpp</a:t>
                  </a:r>
                </a:p>
              </p:txBody>
            </p:sp>
          </p:grpSp>
          <p:sp>
            <p:nvSpPr>
              <p:cNvPr id="47" name="Croix 46">
                <a:extLst>
                  <a:ext uri="{FF2B5EF4-FFF2-40B4-BE49-F238E27FC236}">
                    <a16:creationId xmlns:a16="http://schemas.microsoft.com/office/drawing/2014/main" id="{9F7A0E31-D8F3-4D7B-B39F-D42DF96C2342}"/>
                  </a:ext>
                </a:extLst>
              </p:cNvPr>
              <p:cNvSpPr/>
              <p:nvPr/>
            </p:nvSpPr>
            <p:spPr>
              <a:xfrm>
                <a:off x="4249490" y="3173744"/>
                <a:ext cx="246500" cy="246498"/>
              </a:xfrm>
              <a:prstGeom prst="plus">
                <a:avLst>
                  <a:gd name="adj" fmla="val 3617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fr-F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697A291E-C3AC-4546-9CBF-D11714D3E226}"/>
                </a:ext>
              </a:extLst>
            </p:cNvPr>
            <p:cNvSpPr/>
            <p:nvPr/>
          </p:nvSpPr>
          <p:spPr>
            <a:xfrm>
              <a:off x="5336415" y="3020687"/>
              <a:ext cx="1119691" cy="550247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compilation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2192DF9A-C6F9-4B26-8C13-0C3E6477F7F5}"/>
              </a:ext>
            </a:extLst>
          </p:cNvPr>
          <p:cNvGrpSpPr/>
          <p:nvPr/>
        </p:nvGrpSpPr>
        <p:grpSpPr>
          <a:xfrm>
            <a:off x="2397813" y="3716761"/>
            <a:ext cx="4881235" cy="963148"/>
            <a:chOff x="2397813" y="3964911"/>
            <a:chExt cx="4881235" cy="963148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FF8CF5F-A5F0-4118-B945-0DD195B2FF9C}"/>
                </a:ext>
              </a:extLst>
            </p:cNvPr>
            <p:cNvGrpSpPr/>
            <p:nvPr/>
          </p:nvGrpSpPr>
          <p:grpSpPr>
            <a:xfrm>
              <a:off x="6522558" y="3964911"/>
              <a:ext cx="756490" cy="963148"/>
              <a:chOff x="5139807" y="1962150"/>
              <a:chExt cx="1344188" cy="1711394"/>
            </a:xfrm>
          </p:grpSpPr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76C6549E-6760-453B-89CE-40E24BCA8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02298" y="1962150"/>
                <a:ext cx="1219199" cy="1219200"/>
              </a:xfrm>
              <a:prstGeom prst="rect">
                <a:avLst/>
              </a:prstGeom>
            </p:spPr>
          </p:pic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ECDA194-E0A5-4E41-B3A1-9694194687D3}"/>
                  </a:ext>
                </a:extLst>
              </p:cNvPr>
              <p:cNvSpPr txBox="1"/>
              <p:nvPr/>
            </p:nvSpPr>
            <p:spPr bwMode="auto">
              <a:xfrm>
                <a:off x="5139807" y="3181351"/>
                <a:ext cx="1344188" cy="4921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prog.obj</a:t>
                </a: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312341AA-F091-4255-8307-17FA5E207899}"/>
                </a:ext>
              </a:extLst>
            </p:cNvPr>
            <p:cNvGrpSpPr/>
            <p:nvPr/>
          </p:nvGrpSpPr>
          <p:grpSpPr>
            <a:xfrm>
              <a:off x="2397813" y="3964911"/>
              <a:ext cx="2888638" cy="963148"/>
              <a:chOff x="2397813" y="3964911"/>
              <a:chExt cx="2888638" cy="963148"/>
            </a:xfrm>
          </p:grpSpPr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29527D61-8C04-4DBB-929F-C338CF95D6AF}"/>
                  </a:ext>
                </a:extLst>
              </p:cNvPr>
              <p:cNvGrpSpPr/>
              <p:nvPr/>
            </p:nvGrpSpPr>
            <p:grpSpPr>
              <a:xfrm>
                <a:off x="3451353" y="3964911"/>
                <a:ext cx="824264" cy="963148"/>
                <a:chOff x="3839698" y="1962150"/>
                <a:chExt cx="1464613" cy="1711394"/>
              </a:xfrm>
            </p:grpSpPr>
            <p:pic>
              <p:nvPicPr>
                <p:cNvPr id="23" name="Image 22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082CD112-513D-49C0-8B80-4CA0834CFC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2400" y="1962150"/>
                  <a:ext cx="1219200" cy="1219200"/>
                </a:xfrm>
                <a:prstGeom prst="rect">
                  <a:avLst/>
                </a:prstGeom>
              </p:spPr>
            </p:pic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AFE0B5F5-AB26-4B75-B101-3F0FF10E92A2}"/>
                    </a:ext>
                  </a:extLst>
                </p:cNvPr>
                <p:cNvSpPr txBox="1"/>
                <p:nvPr/>
              </p:nvSpPr>
              <p:spPr bwMode="auto">
                <a:xfrm>
                  <a:off x="3839698" y="3181351"/>
                  <a:ext cx="1464613" cy="4921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kern="1200" dirty="0" err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console.h</a:t>
                  </a:r>
                  <a:endPara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1F0D6E5B-A76D-41FF-9C1C-519665F33372}"/>
                  </a:ext>
                </a:extLst>
              </p:cNvPr>
              <p:cNvGrpSpPr/>
              <p:nvPr/>
            </p:nvGrpSpPr>
            <p:grpSpPr>
              <a:xfrm>
                <a:off x="4496298" y="3964911"/>
                <a:ext cx="790153" cy="963148"/>
                <a:chOff x="5109895" y="1962150"/>
                <a:chExt cx="1404004" cy="1711394"/>
              </a:xfrm>
            </p:grpSpPr>
            <p:pic>
              <p:nvPicPr>
                <p:cNvPr id="26" name="Image 25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6434AE44-CB33-4E10-9CEE-7DF85A513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2298" y="1962150"/>
                  <a:ext cx="1219200" cy="1219200"/>
                </a:xfrm>
                <a:prstGeom prst="rect">
                  <a:avLst/>
                </a:prstGeom>
              </p:spPr>
            </p:pic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28ACC4A5-E4AF-4338-9B0D-E72666F92F3E}"/>
                    </a:ext>
                  </a:extLst>
                </p:cNvPr>
                <p:cNvSpPr txBox="1"/>
                <p:nvPr/>
              </p:nvSpPr>
              <p:spPr bwMode="auto">
                <a:xfrm>
                  <a:off x="5109895" y="3181351"/>
                  <a:ext cx="1404004" cy="4921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kern="12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prog.cpp</a:t>
                  </a:r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5262420C-7075-4A54-82C6-46A3975502A9}"/>
                  </a:ext>
                </a:extLst>
              </p:cNvPr>
              <p:cNvGrpSpPr/>
              <p:nvPr/>
            </p:nvGrpSpPr>
            <p:grpSpPr>
              <a:xfrm>
                <a:off x="2397813" y="3964911"/>
                <a:ext cx="931665" cy="963148"/>
                <a:chOff x="3744276" y="1962150"/>
                <a:chExt cx="1655451" cy="1711394"/>
              </a:xfrm>
            </p:grpSpPr>
            <p:pic>
              <p:nvPicPr>
                <p:cNvPr id="29" name="Image 28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48DD20D1-1C28-4FD1-9AD6-C392C2DC9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2400" y="1962150"/>
                  <a:ext cx="1219200" cy="1219200"/>
                </a:xfrm>
                <a:prstGeom prst="rect">
                  <a:avLst/>
                </a:prstGeom>
              </p:spPr>
            </p:pic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94F2BDA4-9393-4D05-A71B-45DF4C0E0EC2}"/>
                    </a:ext>
                  </a:extLst>
                </p:cNvPr>
                <p:cNvSpPr txBox="1"/>
                <p:nvPr/>
              </p:nvSpPr>
              <p:spPr bwMode="auto">
                <a:xfrm>
                  <a:off x="3744276" y="3181351"/>
                  <a:ext cx="1655451" cy="49219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fr-FR" sz="1200" kern="1200" dirty="0" err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fonctions.h</a:t>
                  </a:r>
                  <a:endPara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6" name="Croix 45">
                <a:extLst>
                  <a:ext uri="{FF2B5EF4-FFF2-40B4-BE49-F238E27FC236}">
                    <a16:creationId xmlns:a16="http://schemas.microsoft.com/office/drawing/2014/main" id="{C4EEB079-ADE8-402D-A9D8-7AF0FB3E1226}"/>
                  </a:ext>
                </a:extLst>
              </p:cNvPr>
              <p:cNvSpPr/>
              <p:nvPr/>
            </p:nvSpPr>
            <p:spPr>
              <a:xfrm>
                <a:off x="4249490" y="4165599"/>
                <a:ext cx="246500" cy="246498"/>
              </a:xfrm>
              <a:prstGeom prst="plus">
                <a:avLst>
                  <a:gd name="adj" fmla="val 3617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fr-F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Croix 47">
                <a:extLst>
                  <a:ext uri="{FF2B5EF4-FFF2-40B4-BE49-F238E27FC236}">
                    <a16:creationId xmlns:a16="http://schemas.microsoft.com/office/drawing/2014/main" id="{AAF7F892-1303-4DBC-A70E-CB60B14F227B}"/>
                  </a:ext>
                </a:extLst>
              </p:cNvPr>
              <p:cNvSpPr/>
              <p:nvPr/>
            </p:nvSpPr>
            <p:spPr>
              <a:xfrm>
                <a:off x="3238735" y="4165599"/>
                <a:ext cx="246500" cy="246498"/>
              </a:xfrm>
              <a:prstGeom prst="plus">
                <a:avLst>
                  <a:gd name="adj" fmla="val 36174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endParaRPr lang="fr-F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2" name="Flèche : droite 51">
              <a:extLst>
                <a:ext uri="{FF2B5EF4-FFF2-40B4-BE49-F238E27FC236}">
                  <a16:creationId xmlns:a16="http://schemas.microsoft.com/office/drawing/2014/main" id="{566A9AE5-D6F9-4AE6-81C2-A0F95CC38D58}"/>
                </a:ext>
              </a:extLst>
            </p:cNvPr>
            <p:cNvSpPr/>
            <p:nvPr/>
          </p:nvSpPr>
          <p:spPr>
            <a:xfrm>
              <a:off x="5336415" y="4011359"/>
              <a:ext cx="1119691" cy="550247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fr-FR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compilation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D4399B16-7D77-40DA-AB33-9B8076A0614E}"/>
              </a:ext>
            </a:extLst>
          </p:cNvPr>
          <p:cNvGrpSpPr/>
          <p:nvPr/>
        </p:nvGrpSpPr>
        <p:grpSpPr>
          <a:xfrm>
            <a:off x="7240322" y="1988405"/>
            <a:ext cx="1749013" cy="1701418"/>
            <a:chOff x="7240322" y="2236555"/>
            <a:chExt cx="1749013" cy="1701418"/>
          </a:xfrm>
        </p:grpSpPr>
        <p:sp>
          <p:nvSpPr>
            <p:cNvPr id="56" name="Flèche : droite 55">
              <a:extLst>
                <a:ext uri="{FF2B5EF4-FFF2-40B4-BE49-F238E27FC236}">
                  <a16:creationId xmlns:a16="http://schemas.microsoft.com/office/drawing/2014/main" id="{E5E818BE-6E02-485E-97F5-153A9C6764B5}"/>
                </a:ext>
              </a:extLst>
            </p:cNvPr>
            <p:cNvSpPr/>
            <p:nvPr/>
          </p:nvSpPr>
          <p:spPr>
            <a:xfrm rot="2700000">
              <a:off x="7240322" y="2680928"/>
              <a:ext cx="1100313" cy="21156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fr-F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Flèche : droite 56">
              <a:extLst>
                <a:ext uri="{FF2B5EF4-FFF2-40B4-BE49-F238E27FC236}">
                  <a16:creationId xmlns:a16="http://schemas.microsoft.com/office/drawing/2014/main" id="{B3F8CF65-B473-421F-B79B-D0039025EB3A}"/>
                </a:ext>
              </a:extLst>
            </p:cNvPr>
            <p:cNvSpPr/>
            <p:nvPr/>
          </p:nvSpPr>
          <p:spPr>
            <a:xfrm rot="18900000">
              <a:off x="7240322" y="3697004"/>
              <a:ext cx="1100313" cy="21156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fr-F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E852017E-B5EF-48E6-8A17-371F4B3600F5}"/>
                </a:ext>
              </a:extLst>
            </p:cNvPr>
            <p:cNvGrpSpPr/>
            <p:nvPr/>
          </p:nvGrpSpPr>
          <p:grpSpPr>
            <a:xfrm>
              <a:off x="8219636" y="2963488"/>
              <a:ext cx="769699" cy="963148"/>
              <a:chOff x="5128078" y="1962150"/>
              <a:chExt cx="1367659" cy="1711394"/>
            </a:xfrm>
          </p:grpSpPr>
          <p:pic>
            <p:nvPicPr>
              <p:cNvPr id="59" name="Image 58">
                <a:extLst>
                  <a:ext uri="{FF2B5EF4-FFF2-40B4-BE49-F238E27FC236}">
                    <a16:creationId xmlns:a16="http://schemas.microsoft.com/office/drawing/2014/main" id="{88F634B1-21EC-4243-B797-BBC6B3E84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02298" y="1962150"/>
                <a:ext cx="1219199" cy="1219200"/>
              </a:xfrm>
              <a:prstGeom prst="rect">
                <a:avLst/>
              </a:prstGeom>
            </p:spPr>
          </p:pic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CF333436-C0B1-45E8-AB62-BC2B8DBCC84D}"/>
                  </a:ext>
                </a:extLst>
              </p:cNvPr>
              <p:cNvSpPr txBox="1"/>
              <p:nvPr/>
            </p:nvSpPr>
            <p:spPr bwMode="auto">
              <a:xfrm>
                <a:off x="5128078" y="3181351"/>
                <a:ext cx="1367659" cy="4921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</a:t>
                </a:r>
                <a:r>
                  <a: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rog.exe</a:t>
                </a:r>
              </a:p>
            </p:txBody>
          </p:sp>
        </p:grpSp>
        <p:sp>
          <p:nvSpPr>
            <p:cNvPr id="61" name="Flèche : droite 60">
              <a:extLst>
                <a:ext uri="{FF2B5EF4-FFF2-40B4-BE49-F238E27FC236}">
                  <a16:creationId xmlns:a16="http://schemas.microsoft.com/office/drawing/2014/main" id="{E6282470-41CC-4D19-8495-DBD699A5E6F6}"/>
                </a:ext>
              </a:extLst>
            </p:cNvPr>
            <p:cNvSpPr/>
            <p:nvPr/>
          </p:nvSpPr>
          <p:spPr>
            <a:xfrm>
              <a:off x="7326659" y="3190026"/>
              <a:ext cx="853539" cy="21156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fr-F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94DAAA9D-F8CD-42D2-BC72-7640D36FF807}"/>
                </a:ext>
              </a:extLst>
            </p:cNvPr>
            <p:cNvSpPr txBox="1"/>
            <p:nvPr/>
          </p:nvSpPr>
          <p:spPr bwMode="auto">
            <a:xfrm rot="5400000">
              <a:off x="7158815" y="3157310"/>
              <a:ext cx="1284326" cy="276999"/>
            </a:xfrm>
            <a:prstGeom prst="rect">
              <a:avLst/>
            </a:prstGeom>
            <a:gradFill>
              <a:gsLst>
                <a:gs pos="0">
                  <a:schemeClr val="accent5">
                    <a:tint val="50000"/>
                    <a:satMod val="300000"/>
                    <a:alpha val="70000"/>
                  </a:schemeClr>
                </a:gs>
                <a:gs pos="35000">
                  <a:schemeClr val="accent5">
                    <a:tint val="37000"/>
                    <a:satMod val="300000"/>
                    <a:alpha val="70000"/>
                  </a:schemeClr>
                </a:gs>
                <a:gs pos="100000">
                  <a:schemeClr val="accent5">
                    <a:tint val="15000"/>
                    <a:satMod val="350000"/>
                    <a:alpha val="70000"/>
                  </a:schemeClr>
                </a:gs>
              </a:gsLst>
            </a:gradFill>
            <a:ln>
              <a:solidFill>
                <a:schemeClr val="accent5">
                  <a:shade val="95000"/>
                  <a:satMod val="105000"/>
                  <a:alpha val="7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É</a:t>
              </a:r>
              <a:r>
                <a: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dition des liens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61158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A14CF-935C-4AFD-AC12-1FFF333E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des fichiers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E05BC1-AB81-4DAE-B445-F3708D8E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 complet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5C7109-CD9D-45D0-8C4C-573399CC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475082-9EE9-440C-87DB-DB7D36CC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17337A-F27E-40C5-9C48-3ADDC2477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3481D5D-259B-447B-8D56-CAE6ACC9D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 vs définition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8" name="Rectangle à coins arrondis 1">
            <a:hlinkClick r:id="rId4" action="ppaction://hlinkfile"/>
            <a:extLst>
              <a:ext uri="{FF2B5EF4-FFF2-40B4-BE49-F238E27FC236}">
                <a16:creationId xmlns:a16="http://schemas.microsoft.com/office/drawing/2014/main" id="{80C00696-AFDB-43FE-8C32-195A23B4EE10}"/>
              </a:ext>
            </a:extLst>
          </p:cNvPr>
          <p:cNvSpPr/>
          <p:nvPr/>
        </p:nvSpPr>
        <p:spPr>
          <a:xfrm>
            <a:off x="4571400" y="28003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9" name="Deuces">
            <a:hlinkClick r:id="" action="ppaction://media"/>
            <a:extLst>
              <a:ext uri="{FF2B5EF4-FFF2-40B4-BE49-F238E27FC236}">
                <a16:creationId xmlns:a16="http://schemas.microsoft.com/office/drawing/2014/main" id="{C45E3DFB-95A2-470C-8EF1-29949B0539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0" name="Bouton stop">
            <a:extLst>
              <a:ext uri="{FF2B5EF4-FFF2-40B4-BE49-F238E27FC236}">
                <a16:creationId xmlns:a16="http://schemas.microsoft.com/office/drawing/2014/main" id="{9489BB7E-2835-427A-B98C-BF3818AD0996}"/>
              </a:ext>
            </a:extLst>
          </p:cNvPr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4432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6689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Fonctions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pPr eaLnBrk="1" hangingPunct="1">
              <a:defRPr/>
            </a:pPr>
            <a:r>
              <a:rPr lang="fr-FR" dirty="0"/>
              <a:t>Bilan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0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du code source</a:t>
            </a:r>
          </a:p>
          <a:p>
            <a:r>
              <a:rPr lang="fr-FR" dirty="0"/>
              <a:t>Bilan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Fonctions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4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418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19EE3-0678-4BFF-9A1F-072FF6DC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 de programmer avec des 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FCE812-97B8-4F50-8BFF-CCEFDF44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3829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1800" dirty="0"/>
              <a:t>Évite la recopie de code</a:t>
            </a:r>
          </a:p>
          <a:p>
            <a:pPr lvl="1">
              <a:lnSpc>
                <a:spcPct val="90000"/>
              </a:lnSpc>
            </a:pPr>
            <a:r>
              <a:rPr lang="fr-FR" sz="1600" dirty="0"/>
              <a:t>Dès que vous êtes tenté de faire </a:t>
            </a:r>
            <a:r>
              <a:rPr lang="fr-FR" sz="1600" dirty="0" err="1"/>
              <a:t>Ctrl+C</a:t>
            </a:r>
            <a:r>
              <a:rPr lang="fr-FR" sz="1600" dirty="0"/>
              <a:t> / </a:t>
            </a:r>
            <a:r>
              <a:rPr lang="fr-FR" sz="1600" dirty="0" err="1"/>
              <a:t>Ctrl+V</a:t>
            </a:r>
            <a:r>
              <a:rPr lang="fr-FR" sz="1600" dirty="0"/>
              <a:t>, pensez peut être à faire une fonction</a:t>
            </a:r>
          </a:p>
          <a:p>
            <a:pPr lvl="1">
              <a:lnSpc>
                <a:spcPct val="90000"/>
              </a:lnSpc>
            </a:pPr>
            <a:endParaRPr lang="fr-FR" sz="16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975DE4-2C66-4477-8F4D-EACB70E7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AFA146-C75E-4EDD-8B20-A5FC1486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ED5CFA-D0FE-4BE5-B4DE-E351662F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FEDA6FC-E5CE-4421-B3A5-371C727350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400" dirty="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 dirty="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spc="-10" dirty="0">
                <a:solidFill>
                  <a:schemeClr val="bg2"/>
                </a:solidFill>
              </a:rPr>
              <a:t>Organisation du code source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État des lieux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Déclaration vs définition</a:t>
            </a:r>
          </a:p>
          <a:p>
            <a:pPr lvl="1"/>
            <a:r>
              <a:rPr lang="fr-FR" sz="1200" dirty="0">
                <a:solidFill>
                  <a:schemeClr val="bg2"/>
                </a:solidFill>
              </a:rPr>
              <a:t>Organisation des fichiers sources</a:t>
            </a:r>
          </a:p>
          <a:p>
            <a:pPr lvl="0"/>
            <a:r>
              <a:rPr lang="fr-FR" sz="14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Bilan</a:t>
            </a:r>
          </a:p>
          <a:p>
            <a:pPr lvl="1"/>
            <a:r>
              <a:rPr lang="fr-FR" sz="1200" b="1" spc="-10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Avantage de programmer avec des fonctions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6A89F46B-AFE3-4A85-8C66-245284F6E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116" y="1915166"/>
            <a:ext cx="4830168" cy="3029843"/>
          </a:xfrm>
          <a:prstGeom prst="roundRect">
            <a:avLst>
              <a:gd name="adj" fmla="val 233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moyenne(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tab);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//Tableau 2D des notes des étudiants, stocké ligne par ligne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//avec 1 ligne par étudiants et plusieurs notes par étudiants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notess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{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{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{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};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//Tableau 1D des moyennes des étudiants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moyennes(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notess.size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//Calcule les moyennes des étudiants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notess.size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++i)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moyennes[i] = moyenne(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notess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[i]);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//Calcule la moyenne générale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moyenneGenerale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moyenne(moyennes);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moyenneGenerale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2250A0B5-0755-4DF6-B3C4-847FEA545FB9}"/>
              </a:ext>
            </a:extLst>
          </p:cNvPr>
          <p:cNvSpPr/>
          <p:nvPr/>
        </p:nvSpPr>
        <p:spPr>
          <a:xfrm>
            <a:off x="6859200" y="3681569"/>
            <a:ext cx="1872208" cy="715089"/>
          </a:xfrm>
          <a:prstGeom prst="wedgeRoundRectCallout">
            <a:avLst>
              <a:gd name="adj1" fmla="val -109153"/>
              <a:gd name="adj2" fmla="val 4971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L’algorithme de calcul de la moyenne est utilisé à deux endroits</a:t>
            </a: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AB1C3C90-1C80-4708-A8C8-81966D34C59F}"/>
              </a:ext>
            </a:extLst>
          </p:cNvPr>
          <p:cNvSpPr/>
          <p:nvPr/>
        </p:nvSpPr>
        <p:spPr>
          <a:xfrm>
            <a:off x="6859200" y="3681569"/>
            <a:ext cx="1872208" cy="715089"/>
          </a:xfrm>
          <a:prstGeom prst="wedgeRoundRectCallout">
            <a:avLst>
              <a:gd name="adj1" fmla="val -92466"/>
              <a:gd name="adj2" fmla="val 177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L’algorithme de calcul de la moyenne est utilisé à deux endroits</a:t>
            </a:r>
          </a:p>
        </p:txBody>
      </p:sp>
    </p:spTree>
    <p:extLst>
      <p:ext uri="{BB962C8B-B14F-4D97-AF65-F5344CB8AC3E}">
        <p14:creationId xmlns:p14="http://schemas.microsoft.com/office/powerpoint/2010/main" val="3470825260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19EE3-0678-4BFF-9A1F-072FF6DC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 de programmer avec des 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FCE812-97B8-4F50-8BFF-CCEFDF44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2955893" cy="3829050"/>
          </a:xfrm>
        </p:spPr>
        <p:txBody>
          <a:bodyPr/>
          <a:lstStyle/>
          <a:p>
            <a:r>
              <a:rPr lang="fr-FR" sz="1800" dirty="0"/>
              <a:t>Simplifie la lecture du code</a:t>
            </a:r>
          </a:p>
          <a:p>
            <a:pPr lvl="1"/>
            <a:r>
              <a:rPr lang="fr-FR" sz="1600" dirty="0"/>
              <a:t>Chaque fonction devient plus lisible car plus courte</a:t>
            </a:r>
          </a:p>
          <a:p>
            <a:pPr lvl="1"/>
            <a:r>
              <a:rPr lang="fr-FR" sz="1600" dirty="0"/>
              <a:t>Cache les détails par niveaux successifs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975DE4-2C66-4477-8F4D-EACB70E7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AFA146-C75E-4EDD-8B20-A5FC1486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ED5CFA-D0FE-4BE5-B4DE-E351662F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FEDA6FC-E5CE-4421-B3A5-371C727350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spc="-10">
                <a:solidFill>
                  <a:srgbClr val="2F4E6C"/>
                </a:solidFill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des fichiers sources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</a:t>
            </a:r>
          </a:p>
          <a:p>
            <a:pPr lvl="1"/>
            <a:r>
              <a:rPr lang="fr-FR" sz="12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Avantage de programmer avec des fonctions</a:t>
            </a:r>
            <a:endParaRPr lang="fr-FR" sz="1200" b="1" spc="-10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FAC757CA-45CC-40F9-98E8-363F7983E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693" y="1099251"/>
            <a:ext cx="3834564" cy="3617166"/>
          </a:xfrm>
          <a:prstGeom prst="roundRect">
            <a:avLst>
              <a:gd name="adj" fmla="val 233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moyenne(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tab)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 : tab)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val;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tab.size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ecarttype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tab)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moyenne(tab);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 : tab)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et += (val -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* (val -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(et /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tab.size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notes{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=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ecarttype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(notes);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et;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782625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67A8A-13E8-4435-A7E2-5C519307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 de programmer avec des 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A5BB73-F047-4719-86C9-917BC383E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le code source</a:t>
            </a:r>
          </a:p>
          <a:p>
            <a:pPr lvl="1"/>
            <a:r>
              <a:rPr lang="fr-FR" dirty="0"/>
              <a:t>Structure les fichiers sources sur le disque dur</a:t>
            </a:r>
          </a:p>
          <a:p>
            <a:pPr lvl="1"/>
            <a:r>
              <a:rPr lang="fr-FR" dirty="0"/>
              <a:t>Facilite le réemploi de code en créant des bibliothèques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1D9999-22FD-4983-9D74-B092DCD4F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05DC37-4508-4A11-9CE4-6A1579BB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C39BEE-B17D-4D54-815E-3DCBE96B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A36548-B7AB-40F5-89CA-E6B6E9A19B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spc="-10">
                <a:solidFill>
                  <a:srgbClr val="2F4E6C"/>
                </a:solidFill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des fichiers sources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</a:t>
            </a:r>
          </a:p>
          <a:p>
            <a:pPr lvl="1"/>
            <a:r>
              <a:rPr lang="fr-FR" sz="12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Avantage de programmer avec des fonctions</a:t>
            </a:r>
            <a:endParaRPr lang="fr-FR" sz="1200" b="1" spc="-10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295636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F28D8-5C55-4142-BE96-F5C33917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Avantage de programmer avec des fonctions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6AF287-3548-4E26-85C2-3AB1F9062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sz="1800" dirty="0"/>
              <a:t>Accélère la compilation</a:t>
            </a:r>
          </a:p>
          <a:p>
            <a:pPr lvl="1">
              <a:lnSpc>
                <a:spcPct val="90000"/>
              </a:lnSpc>
            </a:pPr>
            <a:r>
              <a:rPr lang="fr-FR" sz="1600" dirty="0"/>
              <a:t>Seuls les fichiers sources modifiés doivent être recompilé avant l’édition de lien</a:t>
            </a:r>
          </a:p>
          <a:p>
            <a:pPr>
              <a:lnSpc>
                <a:spcPct val="90000"/>
              </a:lnSpc>
            </a:pPr>
            <a:endParaRPr lang="fr-FR" sz="1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4D7989-F016-4471-A90F-8A6A83BD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F155EC-9C83-460D-92A0-BE66836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E333E5-67CA-4F6A-8E37-4E18D712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A8E1073-B036-43D0-835E-22B5769F10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>
                <a:solidFill>
                  <a:srgbClr val="2F4E6C"/>
                </a:solidFill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Procédures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L’instruction return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Pile des appels</a:t>
            </a:r>
          </a:p>
          <a:p>
            <a:pPr lvl="0"/>
            <a:r>
              <a:rPr lang="fr-FR" sz="1400" spc="-10">
                <a:solidFill>
                  <a:srgbClr val="2F4E6C"/>
                </a:solidFill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Organisation des fichiers sources</a:t>
            </a:r>
          </a:p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</a:t>
            </a:r>
          </a:p>
          <a:p>
            <a:pPr lvl="1"/>
            <a:r>
              <a:rPr lang="fr-FR" sz="1200" b="1" spc="-1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Avantage de programmer avec des fonctions</a:t>
            </a:r>
            <a:endParaRPr lang="fr-FR" sz="1200" b="1" spc="-10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19A4823-24CF-4A1B-8AEE-4E7346A4B149}"/>
              </a:ext>
            </a:extLst>
          </p:cNvPr>
          <p:cNvGrpSpPr/>
          <p:nvPr/>
        </p:nvGrpSpPr>
        <p:grpSpPr>
          <a:xfrm>
            <a:off x="6522558" y="1910012"/>
            <a:ext cx="1061509" cy="963148"/>
            <a:chOff x="4868816" y="1962150"/>
            <a:chExt cx="1886169" cy="1711394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03538F10-146E-4DDB-AED5-23108360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2298" y="1962150"/>
              <a:ext cx="1219199" cy="12192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F375442-06CC-4136-BBE2-5F1686D4C878}"/>
                </a:ext>
              </a:extLst>
            </p:cNvPr>
            <p:cNvSpPr txBox="1"/>
            <p:nvPr/>
          </p:nvSpPr>
          <p:spPr bwMode="auto">
            <a:xfrm>
              <a:off x="4868816" y="3181351"/>
              <a:ext cx="1886169" cy="492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fonctions.obj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EF4ADA4-FB36-4A4B-92E1-1AA6CCC82D48}"/>
              </a:ext>
            </a:extLst>
          </p:cNvPr>
          <p:cNvGrpSpPr/>
          <p:nvPr/>
        </p:nvGrpSpPr>
        <p:grpSpPr>
          <a:xfrm>
            <a:off x="3545153" y="1910012"/>
            <a:ext cx="2046667" cy="963148"/>
            <a:chOff x="3392642" y="1962065"/>
            <a:chExt cx="2046667" cy="963148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6BFC105-B62E-416F-AD7A-A5DB1B3FCBA4}"/>
                </a:ext>
              </a:extLst>
            </p:cNvPr>
            <p:cNvGrpSpPr/>
            <p:nvPr/>
          </p:nvGrpSpPr>
          <p:grpSpPr>
            <a:xfrm>
              <a:off x="4344137" y="1962065"/>
              <a:ext cx="1095172" cy="963148"/>
              <a:chOff x="4838909" y="1962150"/>
              <a:chExt cx="1945984" cy="1711394"/>
            </a:xfrm>
          </p:grpSpPr>
          <p:pic>
            <p:nvPicPr>
              <p:cNvPr id="17" name="Image 16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8F8A5274-4755-4F51-BF1C-B61B8D481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2298" y="1962150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A34FC9E-F0E4-482B-A756-CE0361FC72DE}"/>
                  </a:ext>
                </a:extLst>
              </p:cNvPr>
              <p:cNvSpPr txBox="1"/>
              <p:nvPr/>
            </p:nvSpPr>
            <p:spPr bwMode="auto">
              <a:xfrm>
                <a:off x="4838909" y="3181351"/>
                <a:ext cx="1945984" cy="4921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fonctions.cpp</a:t>
                </a:r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7DEB4D30-0D0C-4772-9A24-31D426E1133F}"/>
                </a:ext>
              </a:extLst>
            </p:cNvPr>
            <p:cNvGrpSpPr/>
            <p:nvPr/>
          </p:nvGrpSpPr>
          <p:grpSpPr>
            <a:xfrm>
              <a:off x="3392642" y="1962065"/>
              <a:ext cx="931665" cy="963148"/>
              <a:chOff x="3744276" y="1962150"/>
              <a:chExt cx="1655451" cy="1711394"/>
            </a:xfrm>
          </p:grpSpPr>
          <p:pic>
            <p:nvPicPr>
              <p:cNvPr id="15" name="Image 14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7CC4AB3A-3607-4821-A8C4-1C604082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2400" y="1962150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2E69E6C-84FC-46BE-BEA0-3429C08F8E21}"/>
                  </a:ext>
                </a:extLst>
              </p:cNvPr>
              <p:cNvSpPr txBox="1"/>
              <p:nvPr/>
            </p:nvSpPr>
            <p:spPr bwMode="auto">
              <a:xfrm>
                <a:off x="3744276" y="3181351"/>
                <a:ext cx="1655451" cy="4921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kern="12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fonctions.h</a:t>
                </a:r>
                <a:endPara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" name="Croix 13">
              <a:extLst>
                <a:ext uri="{FF2B5EF4-FFF2-40B4-BE49-F238E27FC236}">
                  <a16:creationId xmlns:a16="http://schemas.microsoft.com/office/drawing/2014/main" id="{90E36663-EA68-48F4-ABB3-DFD048EF3930}"/>
                </a:ext>
              </a:extLst>
            </p:cNvPr>
            <p:cNvSpPr/>
            <p:nvPr/>
          </p:nvSpPr>
          <p:spPr>
            <a:xfrm>
              <a:off x="4249490" y="2181890"/>
              <a:ext cx="246500" cy="246498"/>
            </a:xfrm>
            <a:prstGeom prst="plus">
              <a:avLst>
                <a:gd name="adj" fmla="val 36174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fr-F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D2837CF-DD23-429D-B500-716F5AAD973A}"/>
              </a:ext>
            </a:extLst>
          </p:cNvPr>
          <p:cNvSpPr/>
          <p:nvPr/>
        </p:nvSpPr>
        <p:spPr>
          <a:xfrm>
            <a:off x="5488926" y="1977962"/>
            <a:ext cx="1119691" cy="55024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compilation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F3084E-B235-460A-BC77-995734D99170}"/>
              </a:ext>
            </a:extLst>
          </p:cNvPr>
          <p:cNvSpPr/>
          <p:nvPr/>
        </p:nvSpPr>
        <p:spPr>
          <a:xfrm>
            <a:off x="6715173" y="2911435"/>
            <a:ext cx="676275" cy="6861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EC774BC-6770-48C5-8F1D-01EBBD4877BE}"/>
              </a:ext>
            </a:extLst>
          </p:cNvPr>
          <p:cNvGrpSpPr/>
          <p:nvPr/>
        </p:nvGrpSpPr>
        <p:grpSpPr>
          <a:xfrm>
            <a:off x="6576262" y="2911435"/>
            <a:ext cx="954107" cy="963148"/>
            <a:chOff x="4964240" y="1962150"/>
            <a:chExt cx="1695329" cy="1711394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9BC7A6C5-29B3-435A-8BC4-C0DF8673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2298" y="1962150"/>
              <a:ext cx="1219199" cy="1219200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620BC180-5213-4282-9339-6A093A3A0AC3}"/>
                </a:ext>
              </a:extLst>
            </p:cNvPr>
            <p:cNvSpPr txBox="1"/>
            <p:nvPr/>
          </p:nvSpPr>
          <p:spPr bwMode="auto">
            <a:xfrm>
              <a:off x="4964240" y="3181351"/>
              <a:ext cx="1695329" cy="492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console.obj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864C48C0-4818-4CE7-B9EF-FCCE90720A81}"/>
              </a:ext>
            </a:extLst>
          </p:cNvPr>
          <p:cNvGrpSpPr/>
          <p:nvPr/>
        </p:nvGrpSpPr>
        <p:grpSpPr>
          <a:xfrm>
            <a:off x="3603864" y="2911435"/>
            <a:ext cx="824264" cy="963148"/>
            <a:chOff x="3839698" y="1962150"/>
            <a:chExt cx="1464613" cy="1711394"/>
          </a:xfrm>
        </p:grpSpPr>
        <p:pic>
          <p:nvPicPr>
            <p:cNvPr id="30" name="Image 2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C1ABB1D8-AF78-48AB-A7EA-0CE8F3F6B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1962150"/>
              <a:ext cx="1219200" cy="1219200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E92763C-D646-474D-B985-553781E196DA}"/>
                </a:ext>
              </a:extLst>
            </p:cNvPr>
            <p:cNvSpPr txBox="1"/>
            <p:nvPr/>
          </p:nvSpPr>
          <p:spPr bwMode="auto">
            <a:xfrm>
              <a:off x="3839698" y="3181351"/>
              <a:ext cx="1464613" cy="492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kern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console.h</a:t>
              </a:r>
              <a:endParaRPr lang="fr-FR" sz="1200" kern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C45C902C-2B68-4374-B17A-1409AD34F57B}"/>
              </a:ext>
            </a:extLst>
          </p:cNvPr>
          <p:cNvSpPr/>
          <p:nvPr/>
        </p:nvSpPr>
        <p:spPr>
          <a:xfrm>
            <a:off x="4701158" y="2911435"/>
            <a:ext cx="676275" cy="6861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64C6CF99-0487-41C0-9E53-73389397B6A1}"/>
              </a:ext>
            </a:extLst>
          </p:cNvPr>
          <p:cNvGrpSpPr/>
          <p:nvPr/>
        </p:nvGrpSpPr>
        <p:grpSpPr>
          <a:xfrm>
            <a:off x="4550003" y="2911435"/>
            <a:ext cx="987770" cy="963148"/>
            <a:chOff x="4397492" y="2911435"/>
            <a:chExt cx="987770" cy="963148"/>
          </a:xfrm>
        </p:grpSpPr>
        <p:pic>
          <p:nvPicPr>
            <p:cNvPr id="28" name="Image 2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5166481-5E02-417A-9AB8-3680B46C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303" y="2911435"/>
              <a:ext cx="686148" cy="686148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6D2DFD5-82E2-4CFD-BD32-AC7DC79C280F}"/>
                </a:ext>
              </a:extLst>
            </p:cNvPr>
            <p:cNvSpPr txBox="1"/>
            <p:nvPr/>
          </p:nvSpPr>
          <p:spPr bwMode="auto">
            <a:xfrm>
              <a:off x="4397492" y="3597584"/>
              <a:ext cx="98777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console.cpp</a:t>
              </a:r>
            </a:p>
          </p:txBody>
        </p:sp>
      </p:grpSp>
      <p:sp>
        <p:nvSpPr>
          <p:cNvPr id="27" name="Croix 26">
            <a:extLst>
              <a:ext uri="{FF2B5EF4-FFF2-40B4-BE49-F238E27FC236}">
                <a16:creationId xmlns:a16="http://schemas.microsoft.com/office/drawing/2014/main" id="{8E079A4E-23CB-4E8C-9208-92254DE8A738}"/>
              </a:ext>
            </a:extLst>
          </p:cNvPr>
          <p:cNvSpPr/>
          <p:nvPr/>
        </p:nvSpPr>
        <p:spPr>
          <a:xfrm>
            <a:off x="4402001" y="3121691"/>
            <a:ext cx="246500" cy="246498"/>
          </a:xfrm>
          <a:prstGeom prst="plus">
            <a:avLst>
              <a:gd name="adj" fmla="val 3617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48A4E190-3160-4372-B083-207BC9040C66}"/>
              </a:ext>
            </a:extLst>
          </p:cNvPr>
          <p:cNvSpPr/>
          <p:nvPr/>
        </p:nvSpPr>
        <p:spPr>
          <a:xfrm>
            <a:off x="5488926" y="2968634"/>
            <a:ext cx="1119691" cy="55024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compilation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B13F2EC-076E-4842-AE1A-414222E30A06}"/>
              </a:ext>
            </a:extLst>
          </p:cNvPr>
          <p:cNvGrpSpPr/>
          <p:nvPr/>
        </p:nvGrpSpPr>
        <p:grpSpPr>
          <a:xfrm>
            <a:off x="6675069" y="3912858"/>
            <a:ext cx="756490" cy="963148"/>
            <a:chOff x="5139807" y="1962150"/>
            <a:chExt cx="1344188" cy="1711394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F5703CE1-BE4F-4E77-819F-339DDBA6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2298" y="1962150"/>
              <a:ext cx="1219199" cy="1219200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10D5C0DB-786A-40C5-AEFC-75DC88871058}"/>
                </a:ext>
              </a:extLst>
            </p:cNvPr>
            <p:cNvSpPr txBox="1"/>
            <p:nvPr/>
          </p:nvSpPr>
          <p:spPr bwMode="auto">
            <a:xfrm>
              <a:off x="5139807" y="3181351"/>
              <a:ext cx="1344188" cy="492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prog.obj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42018DCD-4DB7-4C95-A4E5-9FD5DB6B8DAE}"/>
              </a:ext>
            </a:extLst>
          </p:cNvPr>
          <p:cNvGrpSpPr/>
          <p:nvPr/>
        </p:nvGrpSpPr>
        <p:grpSpPr>
          <a:xfrm>
            <a:off x="2550324" y="3912858"/>
            <a:ext cx="2888638" cy="963148"/>
            <a:chOff x="2397813" y="3964911"/>
            <a:chExt cx="2888638" cy="963148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03FDE141-E01E-447F-B557-C4ADFA7D2CB5}"/>
                </a:ext>
              </a:extLst>
            </p:cNvPr>
            <p:cNvGrpSpPr/>
            <p:nvPr/>
          </p:nvGrpSpPr>
          <p:grpSpPr>
            <a:xfrm>
              <a:off x="3451353" y="3964911"/>
              <a:ext cx="824264" cy="963148"/>
              <a:chOff x="3839698" y="1962150"/>
              <a:chExt cx="1464613" cy="1711394"/>
            </a:xfrm>
          </p:grpSpPr>
          <p:pic>
            <p:nvPicPr>
              <p:cNvPr id="47" name="Image 46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CD69111C-8E70-47B2-AC93-C78F51445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2400" y="1962150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75539B9D-4433-4E01-ABC6-850746A48C37}"/>
                  </a:ext>
                </a:extLst>
              </p:cNvPr>
              <p:cNvSpPr txBox="1"/>
              <p:nvPr/>
            </p:nvSpPr>
            <p:spPr bwMode="auto">
              <a:xfrm>
                <a:off x="3839698" y="3181351"/>
                <a:ext cx="1464613" cy="4921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kern="12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console.h</a:t>
                </a:r>
                <a:endPara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0CF95546-7F54-4A5B-AFD5-56CDC453E3BE}"/>
                </a:ext>
              </a:extLst>
            </p:cNvPr>
            <p:cNvGrpSpPr/>
            <p:nvPr/>
          </p:nvGrpSpPr>
          <p:grpSpPr>
            <a:xfrm>
              <a:off x="4496298" y="3964911"/>
              <a:ext cx="790153" cy="963148"/>
              <a:chOff x="5109895" y="1962150"/>
              <a:chExt cx="1404004" cy="1711394"/>
            </a:xfrm>
          </p:grpSpPr>
          <p:pic>
            <p:nvPicPr>
              <p:cNvPr id="45" name="Image 44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9AD1A81C-F73E-4E36-814C-A353A1566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2298" y="1962150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FAA9ECCE-B77B-44D9-9F2B-740C4773F314}"/>
                  </a:ext>
                </a:extLst>
              </p:cNvPr>
              <p:cNvSpPr txBox="1"/>
              <p:nvPr/>
            </p:nvSpPr>
            <p:spPr bwMode="auto">
              <a:xfrm>
                <a:off x="5109895" y="3181351"/>
                <a:ext cx="1404004" cy="4921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kern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prog.cpp</a:t>
                </a:r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02330B-472C-4C17-81CA-63EB62C5DC08}"/>
                </a:ext>
              </a:extLst>
            </p:cNvPr>
            <p:cNvGrpSpPr/>
            <p:nvPr/>
          </p:nvGrpSpPr>
          <p:grpSpPr>
            <a:xfrm>
              <a:off x="2397813" y="3964911"/>
              <a:ext cx="931665" cy="963148"/>
              <a:chOff x="3744276" y="1962150"/>
              <a:chExt cx="1655451" cy="1711394"/>
            </a:xfrm>
          </p:grpSpPr>
          <p:pic>
            <p:nvPicPr>
              <p:cNvPr id="43" name="Image 42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9BD51873-0C8B-499A-9ED0-8866BFE2F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2400" y="1962150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D9EFCBF1-D090-4242-A102-92F32EBE1537}"/>
                  </a:ext>
                </a:extLst>
              </p:cNvPr>
              <p:cNvSpPr txBox="1"/>
              <p:nvPr/>
            </p:nvSpPr>
            <p:spPr bwMode="auto">
              <a:xfrm>
                <a:off x="3744276" y="3181351"/>
                <a:ext cx="1655451" cy="4921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1200" kern="12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fonctions.h</a:t>
                </a:r>
                <a:endPara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1" name="Croix 40">
              <a:extLst>
                <a:ext uri="{FF2B5EF4-FFF2-40B4-BE49-F238E27FC236}">
                  <a16:creationId xmlns:a16="http://schemas.microsoft.com/office/drawing/2014/main" id="{D3CD28B3-329D-4BDD-BE0A-54B5781E180A}"/>
                </a:ext>
              </a:extLst>
            </p:cNvPr>
            <p:cNvSpPr/>
            <p:nvPr/>
          </p:nvSpPr>
          <p:spPr>
            <a:xfrm>
              <a:off x="4249490" y="4165599"/>
              <a:ext cx="246500" cy="246498"/>
            </a:xfrm>
            <a:prstGeom prst="plus">
              <a:avLst>
                <a:gd name="adj" fmla="val 36174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fr-F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Croix 41">
              <a:extLst>
                <a:ext uri="{FF2B5EF4-FFF2-40B4-BE49-F238E27FC236}">
                  <a16:creationId xmlns:a16="http://schemas.microsoft.com/office/drawing/2014/main" id="{D70181D6-B114-4D7D-A7EE-6B570AD60619}"/>
                </a:ext>
              </a:extLst>
            </p:cNvPr>
            <p:cNvSpPr/>
            <p:nvPr/>
          </p:nvSpPr>
          <p:spPr>
            <a:xfrm>
              <a:off x="3238735" y="4165599"/>
              <a:ext cx="246500" cy="246498"/>
            </a:xfrm>
            <a:prstGeom prst="plus">
              <a:avLst>
                <a:gd name="adj" fmla="val 36174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fr-F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2C0851B1-90A5-414F-8AC9-057324A1A743}"/>
              </a:ext>
            </a:extLst>
          </p:cNvPr>
          <p:cNvSpPr/>
          <p:nvPr/>
        </p:nvSpPr>
        <p:spPr>
          <a:xfrm>
            <a:off x="5488926" y="3959306"/>
            <a:ext cx="1119691" cy="55024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compilation</a:t>
            </a:r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9DBA4315-16F2-4D9A-A066-CD343047536E}"/>
              </a:ext>
            </a:extLst>
          </p:cNvPr>
          <p:cNvGrpSpPr/>
          <p:nvPr/>
        </p:nvGrpSpPr>
        <p:grpSpPr>
          <a:xfrm>
            <a:off x="8372147" y="2911435"/>
            <a:ext cx="769699" cy="963148"/>
            <a:chOff x="5128078" y="1962150"/>
            <a:chExt cx="1367659" cy="1711394"/>
          </a:xfrm>
        </p:grpSpPr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6887E606-97C3-4871-8157-80B3188D0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2298" y="1962150"/>
              <a:ext cx="1219199" cy="1219200"/>
            </a:xfrm>
            <a:prstGeom prst="rect">
              <a:avLst/>
            </a:prstGeom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787CCF3E-0051-4AC2-849B-1452533FAF2E}"/>
                </a:ext>
              </a:extLst>
            </p:cNvPr>
            <p:cNvSpPr txBox="1"/>
            <p:nvPr/>
          </p:nvSpPr>
          <p:spPr bwMode="auto">
            <a:xfrm>
              <a:off x="5128078" y="3181351"/>
              <a:ext cx="1367659" cy="492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p</a:t>
              </a:r>
              <a:r>
                <a: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rog.exe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6339CACA-865D-45F0-BA55-BF8D10CF18DB}"/>
              </a:ext>
            </a:extLst>
          </p:cNvPr>
          <p:cNvGrpSpPr/>
          <p:nvPr/>
        </p:nvGrpSpPr>
        <p:grpSpPr>
          <a:xfrm>
            <a:off x="7392833" y="2184502"/>
            <a:ext cx="1100313" cy="1701418"/>
            <a:chOff x="7240322" y="2184502"/>
            <a:chExt cx="1100313" cy="1701418"/>
          </a:xfrm>
        </p:grpSpPr>
        <p:sp>
          <p:nvSpPr>
            <p:cNvPr id="52" name="Flèche : droite 51">
              <a:extLst>
                <a:ext uri="{FF2B5EF4-FFF2-40B4-BE49-F238E27FC236}">
                  <a16:creationId xmlns:a16="http://schemas.microsoft.com/office/drawing/2014/main" id="{2B4B6C18-0BA1-4713-9534-6EFA9723561E}"/>
                </a:ext>
              </a:extLst>
            </p:cNvPr>
            <p:cNvSpPr/>
            <p:nvPr/>
          </p:nvSpPr>
          <p:spPr>
            <a:xfrm rot="2700000">
              <a:off x="7240322" y="2628875"/>
              <a:ext cx="1100313" cy="21156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fr-F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Flèche : droite 52">
              <a:extLst>
                <a:ext uri="{FF2B5EF4-FFF2-40B4-BE49-F238E27FC236}">
                  <a16:creationId xmlns:a16="http://schemas.microsoft.com/office/drawing/2014/main" id="{1D2221A5-A8CF-484E-877D-8E422CA2B68F}"/>
                </a:ext>
              </a:extLst>
            </p:cNvPr>
            <p:cNvSpPr/>
            <p:nvPr/>
          </p:nvSpPr>
          <p:spPr>
            <a:xfrm rot="18900000">
              <a:off x="7240322" y="3644951"/>
              <a:ext cx="1100313" cy="21156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fr-F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Flèche : droite 54">
              <a:extLst>
                <a:ext uri="{FF2B5EF4-FFF2-40B4-BE49-F238E27FC236}">
                  <a16:creationId xmlns:a16="http://schemas.microsoft.com/office/drawing/2014/main" id="{5144AA58-137F-443F-8880-9C6C4D1F1B74}"/>
                </a:ext>
              </a:extLst>
            </p:cNvPr>
            <p:cNvSpPr/>
            <p:nvPr/>
          </p:nvSpPr>
          <p:spPr>
            <a:xfrm>
              <a:off x="7326659" y="3137973"/>
              <a:ext cx="853539" cy="21156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fr-F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D5DFA4BF-12F2-479C-8C8C-937BB3410194}"/>
                </a:ext>
              </a:extLst>
            </p:cNvPr>
            <p:cNvSpPr txBox="1"/>
            <p:nvPr/>
          </p:nvSpPr>
          <p:spPr bwMode="auto">
            <a:xfrm rot="5400000">
              <a:off x="7158815" y="3105257"/>
              <a:ext cx="1284326" cy="276999"/>
            </a:xfrm>
            <a:prstGeom prst="rect">
              <a:avLst/>
            </a:prstGeom>
            <a:gradFill>
              <a:gsLst>
                <a:gs pos="0">
                  <a:schemeClr val="accent5">
                    <a:tint val="50000"/>
                    <a:satMod val="300000"/>
                    <a:alpha val="70000"/>
                  </a:schemeClr>
                </a:gs>
                <a:gs pos="35000">
                  <a:schemeClr val="accent5">
                    <a:tint val="37000"/>
                    <a:satMod val="300000"/>
                    <a:alpha val="70000"/>
                  </a:schemeClr>
                </a:gs>
                <a:gs pos="100000">
                  <a:schemeClr val="accent5">
                    <a:tint val="15000"/>
                    <a:satMod val="350000"/>
                    <a:alpha val="70000"/>
                  </a:schemeClr>
                </a:gs>
              </a:gsLst>
            </a:gradFill>
            <a:ln>
              <a:solidFill>
                <a:schemeClr val="accent5">
                  <a:shade val="95000"/>
                  <a:satMod val="105000"/>
                  <a:alpha val="70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É</a:t>
              </a:r>
              <a:r>
                <a:rPr lang="fr-FR" sz="12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dition des liens</a:t>
              </a:r>
            </a:p>
          </p:txBody>
        </p: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BD0E86BF-723D-4326-B26F-EA3643959BDF}"/>
              </a:ext>
            </a:extLst>
          </p:cNvPr>
          <p:cNvSpPr txBox="1"/>
          <p:nvPr/>
        </p:nvSpPr>
        <p:spPr bwMode="auto">
          <a:xfrm>
            <a:off x="2275240" y="1993840"/>
            <a:ext cx="121700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 kern="12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fr-FR" sz="1200" kern="12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ère</a:t>
            </a:r>
            <a:r>
              <a:rPr lang="fr-FR" sz="1200" kern="1200" dirty="0">
                <a:latin typeface="Segoe UI" panose="020B0502040204020203" pitchFamily="34" charset="0"/>
                <a:cs typeface="Segoe UI" panose="020B0502040204020203" pitchFamily="34" charset="0"/>
              </a:rPr>
              <a:t> génération</a:t>
            </a:r>
          </a:p>
          <a:p>
            <a:pPr algn="l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Modification</a:t>
            </a:r>
          </a:p>
          <a:p>
            <a:pPr algn="l"/>
            <a:r>
              <a:rPr lang="fr-FR" sz="1200" kern="12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1200" kern="12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nde</a:t>
            </a:r>
            <a:r>
              <a:rPr lang="fr-FR" sz="1200" kern="1200" dirty="0">
                <a:latin typeface="Segoe UI" panose="020B0502040204020203" pitchFamily="34" charset="0"/>
                <a:cs typeface="Segoe UI" panose="020B0502040204020203" pitchFamily="34" charset="0"/>
              </a:rPr>
              <a:t> génération</a:t>
            </a:r>
          </a:p>
        </p:txBody>
      </p:sp>
    </p:spTree>
    <p:extLst>
      <p:ext uri="{BB962C8B-B14F-4D97-AF65-F5344CB8AC3E}">
        <p14:creationId xmlns:p14="http://schemas.microsoft.com/office/powerpoint/2010/main" val="26181700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3" grpId="0" animBg="1"/>
      <p:bldP spid="60" grpId="0" animBg="1"/>
      <p:bldP spid="24" grpId="0" animBg="1"/>
      <p:bldP spid="24" grpId="1" animBg="1"/>
      <p:bldP spid="24" grpId="2" animBg="1"/>
      <p:bldP spid="24" grpId="3" animBg="1"/>
      <p:bldP spid="37" grpId="0" animBg="1"/>
      <p:bldP spid="3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2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18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de">
            <a:extLst>
              <a:ext uri="{FF2B5EF4-FFF2-40B4-BE49-F238E27FC236}">
                <a16:creationId xmlns:a16="http://schemas.microsoft.com/office/drawing/2014/main" id="{E7201164-F5FB-42A0-AF3B-43152419B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1418400"/>
            <a:ext cx="5641288" cy="30146714"/>
          </a:xfrm>
          <a:prstGeom prst="roundRect">
            <a:avLst>
              <a:gd name="adj" fmla="val 78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#ifdef _WIN32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Windows.h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#endif </a:t>
            </a: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_WIN32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50" b="1" dirty="0" err="1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iomanip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#ifdef _WIN32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SetConsoleOutputCP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(CP_UTF8);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9B9B9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#endif </a:t>
            </a: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_WIN32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choix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(choix !=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'q'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&amp;&amp; choix !=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'Q'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"\n\n\n"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"Menu de notre application\n"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"=========================\n"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 : Une simple boucle\n"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"2 : Un triangle\n"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"3 : Un peu de maths\n"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"4 : La suite de Fibonacci\n"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"5 : Inverser un nombre\n"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"6 : Nombres premiers\n"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"7 : Nombres parfaits\n"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"q : Quitter\n"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"Votre choix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choix;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(choix)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"Les puissances de 2 sont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n; i *=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hauteur, base;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hauteur et la base du triangle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hauteur &gt;&gt; base;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ligne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ligne &lt; hauteur; ligne++)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colonne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colonne &lt; base; colonne++)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(base /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&gt;= ligne &amp;&amp; 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(colonne &lt; base /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ligne || colonne&gt;base /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ligne))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"-"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"o"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'3'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les valeurs de M et N " 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"pour calculer leurs quotient et reste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M &gt;&gt;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signe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&lt;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signe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N = -N;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quotient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reste = M;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(reste &gt;= N)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reste -=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quotient += signe;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 quotient et le reste de la division entière de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M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par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signe * N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sont respectivement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quotient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et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reste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'4'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valeur pour laquelle "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"calculer la suite de Fibonacci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==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suite de Fibonacci pour n =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n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==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suite de Fibonacci pour n =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n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Fn_2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Fn_1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&lt;= n; ++i)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//Calcul de Fn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Fn = Fn_2 + Fn_1;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05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//Calcul de Fn_1 et Fn_2 pour l'itération suivante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Fn_2 = Fn_1;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Fn_1 = Fn;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suite de Fibonacci pour n =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n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vaut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Fn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'5'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le nombre à \"inverser\"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!=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chiffre = n - (n /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*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chiffre;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n /=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'6'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limite;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de la recherche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limite;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n &lt;= limite; n++)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bPremier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div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div &lt;=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(n); ++div)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% div ==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bPremier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bPremier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n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'7'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limite;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de la recherche :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limite;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n &lt;= limite; n++)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somme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diviseur 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diviseur &lt;= n /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++diviseur)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% diviseur ==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somme += diviseur;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(somme == n)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n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'q'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'Q'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"Choix non valide !\n"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A8E31-2739-4E9F-9054-957A6EAC7D55}"/>
              </a:ext>
            </a:extLst>
          </p:cNvPr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B2E17-E888-4E71-A5E8-0D967A682C83}"/>
              </a:ext>
            </a:extLst>
          </p:cNvPr>
          <p:cNvSpPr/>
          <p:nvPr/>
        </p:nvSpPr>
        <p:spPr>
          <a:xfrm>
            <a:off x="936180" y="-3592"/>
            <a:ext cx="8206674" cy="346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06E31D-5458-49BF-9D39-C1F99CC11E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116226-0131-45C4-BE8B-4031EE03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des lieux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1E34F-EEA6-4036-8084-08FBCAA7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59B8-7508-4E5B-A384-6019B9D870F7}" type="datetime1">
              <a:rPr lang="fr-FR" smtClean="0"/>
              <a:pPr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FD503-4792-4CDC-8F68-101F7E44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E648A-22CA-4EBA-A97A-999C475C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8763-6C8A-413F-B744-2C0F40D941F6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E11F3-4644-4F80-A1E5-D7FA530573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 / Utilité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État des lieux</a:t>
            </a:r>
          </a:p>
          <a:p>
            <a:pPr lvl="1"/>
            <a:r>
              <a:rPr lang="fr-FR" dirty="0"/>
              <a:t>Procédures</a:t>
            </a:r>
          </a:p>
          <a:p>
            <a:pPr lvl="1"/>
            <a:r>
              <a:rPr lang="fr-FR" dirty="0"/>
              <a:t>Paramétrage</a:t>
            </a:r>
          </a:p>
          <a:p>
            <a:pPr lvl="1"/>
            <a:r>
              <a:rPr lang="fr-FR" dirty="0"/>
              <a:t>Retour de valeur</a:t>
            </a:r>
          </a:p>
          <a:p>
            <a:pPr lvl="1"/>
            <a:r>
              <a:rPr lang="fr-FR" dirty="0"/>
              <a:t>Fonction</a:t>
            </a:r>
          </a:p>
          <a:p>
            <a:pPr lvl="1"/>
            <a:r>
              <a:rPr lang="fr-FR" dirty="0"/>
              <a:t>L’instruction </a:t>
            </a:r>
            <a:r>
              <a:rPr lang="fr-FR" b="1" dirty="0"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dirty="0"/>
              <a:t>Exemple</a:t>
            </a:r>
          </a:p>
          <a:p>
            <a:pPr lvl="1"/>
            <a:r>
              <a:rPr lang="fr-FR" dirty="0"/>
              <a:t>Pile des appels</a:t>
            </a:r>
          </a:p>
          <a:p>
            <a:r>
              <a:rPr lang="fr-FR" dirty="0"/>
              <a:t>Organisation du code source</a:t>
            </a:r>
          </a:p>
          <a:p>
            <a:pPr lvl="1"/>
            <a:r>
              <a:rPr lang="fr-FR" dirty="0"/>
              <a:t>État des lieux</a:t>
            </a:r>
          </a:p>
          <a:p>
            <a:pPr lvl="1"/>
            <a:r>
              <a:rPr lang="fr-FR" dirty="0"/>
              <a:t>Déclaration vs définition</a:t>
            </a:r>
          </a:p>
          <a:p>
            <a:pPr lvl="1"/>
            <a:r>
              <a:rPr lang="fr-FR" dirty="0"/>
              <a:t>Organisation des fichiers sources</a:t>
            </a:r>
          </a:p>
          <a:p>
            <a:r>
              <a:rPr lang="fr-FR" dirty="0"/>
              <a:t>Bilan</a:t>
            </a:r>
          </a:p>
          <a:p>
            <a:pPr lvl="1"/>
            <a:r>
              <a:rPr lang="fr-FR" dirty="0"/>
              <a:t>Avantage de programmer avec des fonctions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64A5C4-6B6B-4A4D-80F4-DD78D631AEAB}"/>
              </a:ext>
            </a:extLst>
          </p:cNvPr>
          <p:cNvSpPr/>
          <p:nvPr/>
        </p:nvSpPr>
        <p:spPr>
          <a:xfrm rot="10800000">
            <a:off x="2284799" y="1028700"/>
            <a:ext cx="6445617" cy="483538"/>
          </a:xfrm>
          <a:prstGeom prst="rect">
            <a:avLst/>
          </a:prstGeom>
          <a:gradFill>
            <a:gsLst>
              <a:gs pos="5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98801-ECF0-42BC-9D31-A0915EE9667D}"/>
              </a:ext>
            </a:extLst>
          </p:cNvPr>
          <p:cNvSpPr/>
          <p:nvPr/>
        </p:nvSpPr>
        <p:spPr>
          <a:xfrm>
            <a:off x="2284799" y="4659982"/>
            <a:ext cx="6445617" cy="483538"/>
          </a:xfrm>
          <a:prstGeom prst="rect">
            <a:avLst/>
          </a:prstGeom>
          <a:gradFill>
            <a:gsLst>
              <a:gs pos="53000">
                <a:srgbClr val="1C2E40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714C0-0E2A-43BD-BB59-6E613E01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Code solution du TP 02</a:t>
            </a:r>
          </a:p>
          <a:p>
            <a:pPr lvl="1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474891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83951E-6 L -8.33333E-7 -5.29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4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16226-0131-45C4-BE8B-4031EE03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des lieux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714C0-0E2A-43BD-BB59-6E613E01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En résumé c’est :</a:t>
            </a:r>
          </a:p>
          <a:p>
            <a:pPr lvl="1"/>
            <a:endParaRPr lang="fr-FR" sz="16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1E34F-EEA6-4036-8084-08FBCAA7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59B8-7508-4E5B-A384-6019B9D870F7}" type="datetime1">
              <a:rPr lang="fr-FR" smtClean="0"/>
              <a:pPr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FD503-4792-4CDC-8F68-101F7E44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E648A-22CA-4EBA-A97A-999C475C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8763-6C8A-413F-B744-2C0F40D941F6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E11F3-4644-4F80-A1E5-D7FA530573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État des lieux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Procédures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Paramétrage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Retour de valeur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Fonction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L’instruction </a:t>
            </a:r>
            <a:r>
              <a:rPr lang="fr-FR" b="1">
                <a:solidFill>
                  <a:srgbClr val="79D2FF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Avantage de programmer avec des fonctions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E7201164-F5FB-42A0-AF3B-43152419B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1419622"/>
            <a:ext cx="4166525" cy="3485570"/>
          </a:xfrm>
          <a:prstGeom prst="roundRect">
            <a:avLst>
              <a:gd name="adj" fmla="val 16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char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choix 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(choix !=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'q'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&amp;&amp; choix !=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'Q'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//ICI : Sélectionner un élément du menu dans choix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(choix)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//ICI : Afficher les puissances de 2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//ICI : Afficher un triangle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case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'q'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'Q'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//ICI : Prévenir que le choix n’est pas valide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454843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582CFF-1E8B-4D75-978E-7F0DB243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Procédures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49761E-E5AC-4B14-A7B4-A60789F10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Chaque cas du switch se comporte comme un sous-programme</a:t>
            </a:r>
          </a:p>
          <a:p>
            <a:pPr lvl="1"/>
            <a:r>
              <a:rPr lang="fr-FR" dirty="0"/>
              <a:t>Le sous-programme qui affiche les puissances de 2</a:t>
            </a:r>
          </a:p>
          <a:p>
            <a:pPr lvl="1"/>
            <a:r>
              <a:rPr lang="fr-FR" dirty="0"/>
              <a:t>Le sous-programme qui affiche un triangle</a:t>
            </a:r>
          </a:p>
          <a:p>
            <a:pPr lvl="1"/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En programmation, un sous-programme s’appelle une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procédure</a:t>
            </a:r>
            <a:r>
              <a:rPr lang="fr-FR" dirty="0"/>
              <a:t>.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69BE15-1A24-440E-AAD3-B06D8913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F90BCF-E2ED-4C46-A4D7-07020AEB4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7CC66-C142-4D46-AE0F-9A161326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29E70CE-2C73-4CC1-A32D-F10FF457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État des lieux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Procédures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Paramétrage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Retour de valeur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Fonction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L’instruction </a:t>
            </a:r>
            <a:r>
              <a:rPr lang="fr-FR" b="1" dirty="0">
                <a:solidFill>
                  <a:srgbClr val="79D2FF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Avantage de programmer avec des fonctions</a:t>
            </a:r>
          </a:p>
        </p:txBody>
      </p:sp>
    </p:spTree>
    <p:extLst>
      <p:ext uri="{BB962C8B-B14F-4D97-AF65-F5344CB8AC3E}">
        <p14:creationId xmlns:p14="http://schemas.microsoft.com/office/powerpoint/2010/main" val="67599712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14D405-F650-46DE-BAAA-C12DB4CB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Définissons une procédure pour afficher les puissances de 2 :</a:t>
            </a:r>
          </a:p>
        </p:txBody>
      </p:sp>
      <p:sp>
        <p:nvSpPr>
          <p:cNvPr id="8" name="code">
            <a:extLst>
              <a:ext uri="{FF2B5EF4-FFF2-40B4-BE49-F238E27FC236}">
                <a16:creationId xmlns:a16="http://schemas.microsoft.com/office/drawing/2014/main" id="{5C0AF519-12D6-4B6D-BD87-2C1476BF2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890" y="1419622"/>
            <a:ext cx="3576620" cy="3485570"/>
          </a:xfrm>
          <a:prstGeom prst="roundRect">
            <a:avLst>
              <a:gd name="adj" fmla="val 16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"Les puissances de 2 sont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n; i *=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DC486-4F57-47F2-A2D2-000F2935FF11}"/>
              </a:ext>
            </a:extLst>
          </p:cNvPr>
          <p:cNvSpPr/>
          <p:nvPr/>
        </p:nvSpPr>
        <p:spPr>
          <a:xfrm>
            <a:off x="3859058" y="1977018"/>
            <a:ext cx="3567452" cy="176440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fr-FR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de">
            <a:extLst>
              <a:ext uri="{FF2B5EF4-FFF2-40B4-BE49-F238E27FC236}">
                <a16:creationId xmlns:a16="http://schemas.microsoft.com/office/drawing/2014/main" id="{CAD1691A-8516-4735-9E35-F857B102D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890" y="1419622"/>
            <a:ext cx="3576620" cy="3485570"/>
          </a:xfrm>
          <a:prstGeom prst="roundRect">
            <a:avLst>
              <a:gd name="adj" fmla="val 164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"Les puissances de 2 sont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n; i *=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22E781-2A1E-4450-A59D-BC51F361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Procédures - exemple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41C202-9B93-4118-AE8F-725C9C85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63002F-6C60-47EF-B782-DFDDC22C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B23251-94A7-4ED7-9FAC-C68DF182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9FB9B2-8E2E-4981-A941-9B41119F3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5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3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Procédures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Paramétrage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Retour de valeur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Fonction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L’instruction </a:t>
            </a:r>
            <a:r>
              <a:rPr lang="fr-FR" sz="1300" b="1">
                <a:solidFill>
                  <a:srgbClr val="79D2FF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50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5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Avantage de programmer avec des fonctions</a:t>
            </a:r>
            <a:endParaRPr lang="fr-FR" sz="1300" dirty="0">
              <a:solidFill>
                <a:srgbClr val="79D2FF"/>
              </a:solidFill>
            </a:endParaRPr>
          </a:p>
        </p:txBody>
      </p:sp>
      <p:sp>
        <p:nvSpPr>
          <p:cNvPr id="12" name="code">
            <a:extLst>
              <a:ext uri="{FF2B5EF4-FFF2-40B4-BE49-F238E27FC236}">
                <a16:creationId xmlns:a16="http://schemas.microsoft.com/office/drawing/2014/main" id="{00225086-0B1B-4953-AA76-2497C1B48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890" y="1419622"/>
            <a:ext cx="3576620" cy="3485570"/>
          </a:xfrm>
          <a:prstGeom prst="roundRect">
            <a:avLst>
              <a:gd name="adj" fmla="val 1641"/>
            </a:avLst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(choix)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'1’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fr-FR" sz="1050" b="1" dirty="0">
              <a:solidFill>
                <a:srgbClr val="4EC9B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AF5F7E6C-3FD6-4880-9852-43C9E505B018}"/>
              </a:ext>
            </a:extLst>
          </p:cNvPr>
          <p:cNvSpPr/>
          <p:nvPr/>
        </p:nvSpPr>
        <p:spPr>
          <a:xfrm>
            <a:off x="3960182" y="4420508"/>
            <a:ext cx="3357235" cy="340519"/>
          </a:xfrm>
          <a:prstGeom prst="wedgeRoundRectCallout">
            <a:avLst>
              <a:gd name="adj1" fmla="val -29458"/>
              <a:gd name="adj2" fmla="val -16798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Portion du code de la solution du TP 02</a:t>
            </a:r>
          </a:p>
        </p:txBody>
      </p:sp>
    </p:spTree>
    <p:extLst>
      <p:ext uri="{BB962C8B-B14F-4D97-AF65-F5344CB8AC3E}">
        <p14:creationId xmlns:p14="http://schemas.microsoft.com/office/powerpoint/2010/main" val="10084748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22E781-2A1E-4450-A59D-BC51F361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Procédures -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14D405-F650-46DE-BAAA-C12DB4CB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Définissons une procédure pour afficher les puissances de 2 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41C202-9B93-4118-AE8F-725C9C85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63002F-6C60-47EF-B782-DFDDC22C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B23251-94A7-4ED7-9FAC-C68DF182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39FB9B2-8E2E-4981-A941-9B41119F3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4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/ Utilité</a:t>
            </a:r>
          </a:p>
          <a:p>
            <a:pPr lvl="1"/>
            <a:r>
              <a:rPr lang="fr-FR" sz="1200">
                <a:solidFill>
                  <a:srgbClr val="2F4E6C"/>
                </a:solidFill>
              </a:rPr>
              <a:t>État des lieux</a:t>
            </a:r>
          </a:p>
          <a:p>
            <a:pPr lvl="1"/>
            <a:r>
              <a:rPr lang="fr-FR" sz="12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Procédures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Paramétrage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Retour de valeur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Fonction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L’instruction </a:t>
            </a:r>
            <a:r>
              <a:rPr lang="fr-FR" sz="1200" b="1">
                <a:solidFill>
                  <a:srgbClr val="79D2FF"/>
                </a:solidFill>
                <a:latin typeface="Consolas" panose="020B0609020204030204" pitchFamily="49" charset="0"/>
              </a:rPr>
              <a:t>return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Exemple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Pile des appels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Organisation du code source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État des lieux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Déclaration vs définition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Organisation des fichiers sources</a:t>
            </a:r>
          </a:p>
          <a:p>
            <a:pPr lvl="0"/>
            <a:r>
              <a:rPr lang="fr-FR" sz="1400">
                <a:solidFill>
                  <a:srgbClr val="79D2FF"/>
                </a:solidFill>
              </a:rPr>
              <a:t>Bilan</a:t>
            </a:r>
          </a:p>
          <a:p>
            <a:pPr lvl="1"/>
            <a:r>
              <a:rPr lang="fr-FR" sz="1200">
                <a:solidFill>
                  <a:srgbClr val="79D2FF"/>
                </a:solidFill>
              </a:rPr>
              <a:t>Avantage de programmer avec des fonctions</a:t>
            </a:r>
            <a:endParaRPr lang="fr-FR" sz="1200" dirty="0">
              <a:solidFill>
                <a:srgbClr val="79D2FF"/>
              </a:solidFill>
            </a:endParaRPr>
          </a:p>
        </p:txBody>
      </p:sp>
      <p:sp>
        <p:nvSpPr>
          <p:cNvPr id="9" name="code">
            <a:extLst>
              <a:ext uri="{FF2B5EF4-FFF2-40B4-BE49-F238E27FC236}">
                <a16:creationId xmlns:a16="http://schemas.microsoft.com/office/drawing/2014/main" id="{1314BFBF-4897-4B73-B1A5-B3BE98F5E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600" y="1419622"/>
            <a:ext cx="3578400" cy="3485570"/>
          </a:xfrm>
          <a:prstGeom prst="roundRect">
            <a:avLst>
              <a:gd name="adj" fmla="val 16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AfficherPuissance2()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"Veuillez entrer la limite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"Les puissances de 2 sont :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 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i &lt; n; i *=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5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ode">
            <a:extLst>
              <a:ext uri="{FF2B5EF4-FFF2-40B4-BE49-F238E27FC236}">
                <a16:creationId xmlns:a16="http://schemas.microsoft.com/office/drawing/2014/main" id="{78641B69-3589-4B1D-9565-AB43E4C9A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600" y="1419622"/>
            <a:ext cx="3578400" cy="3485570"/>
          </a:xfrm>
          <a:prstGeom prst="roundRect">
            <a:avLst>
              <a:gd name="adj" fmla="val 1641"/>
            </a:avLst>
          </a:prstGeom>
          <a:noFill/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>
            <a:spAutoFit/>
          </a:bodyPr>
          <a:lstStyle/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//Exécuter la procédure AfficherPuissance2 : 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AfficherPuissance2();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Bulle narrative : rectangle à coins arrondis 10">
            <a:extLst>
              <a:ext uri="{FF2B5EF4-FFF2-40B4-BE49-F238E27FC236}">
                <a16:creationId xmlns:a16="http://schemas.microsoft.com/office/drawing/2014/main" id="{42DACC74-9825-4D8B-8C50-1700DABCBF64}"/>
              </a:ext>
            </a:extLst>
          </p:cNvPr>
          <p:cNvSpPr/>
          <p:nvPr/>
        </p:nvSpPr>
        <p:spPr>
          <a:xfrm>
            <a:off x="6120692" y="1491630"/>
            <a:ext cx="2577224" cy="578882"/>
          </a:xfrm>
          <a:prstGeom prst="wedgeRoundRectCallout">
            <a:avLst>
              <a:gd name="adj1" fmla="val -62082"/>
              <a:gd name="adj2" fmla="val 1883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Définition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d’une procédure : </a:t>
            </a:r>
          </a:p>
          <a:p>
            <a:pPr algn="ctr"/>
            <a:r>
              <a:rPr lang="fr-FR" sz="14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void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fr-FR" sz="14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NomProcedure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() {}</a:t>
            </a:r>
          </a:p>
        </p:txBody>
      </p:sp>
      <p:sp>
        <p:nvSpPr>
          <p:cNvPr id="12" name="Bulle narrative : rectangle à coins arrondis 11">
            <a:extLst>
              <a:ext uri="{FF2B5EF4-FFF2-40B4-BE49-F238E27FC236}">
                <a16:creationId xmlns:a16="http://schemas.microsoft.com/office/drawing/2014/main" id="{10AD53FC-AB7B-4448-B60E-DB28EA08793A}"/>
              </a:ext>
            </a:extLst>
          </p:cNvPr>
          <p:cNvSpPr/>
          <p:nvPr/>
        </p:nvSpPr>
        <p:spPr>
          <a:xfrm>
            <a:off x="5941280" y="4341272"/>
            <a:ext cx="2216108" cy="578882"/>
          </a:xfrm>
          <a:prstGeom prst="wedgeRoundRectCallout">
            <a:avLst>
              <a:gd name="adj1" fmla="val -62727"/>
              <a:gd name="adj2" fmla="val -3124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Appel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 d’une procédure : </a:t>
            </a:r>
          </a:p>
          <a:p>
            <a:pPr algn="ctr"/>
            <a:r>
              <a:rPr lang="fr-FR" sz="1400" b="1" dirty="0" err="1">
                <a:latin typeface="Consolas" panose="020B0609020204030204" pitchFamily="49" charset="0"/>
                <a:cs typeface="Segoe UI" panose="020B0502040204020203" pitchFamily="34" charset="0"/>
              </a:rPr>
              <a:t>NomProcedure</a:t>
            </a:r>
            <a:r>
              <a:rPr lang="fr-FR" sz="1400" b="1" dirty="0">
                <a:latin typeface="Consolas" panose="020B0609020204030204" pitchFamily="49" charset="0"/>
                <a:cs typeface="Segoe UI" panose="020B0502040204020203" pitchFamily="34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512033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 rtlCol="0" anchor="ctr">
        <a:spAutoFit/>
      </a:bodyPr>
      <a:lstStyle>
        <a:defPPr algn="ctr">
          <a:defRPr sz="14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txDef>
      <a:spPr bwMode="auto">
        <a:noFill/>
        <a:ln>
          <a:noFill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algn="l">
          <a:defRPr sz="2000" kern="1200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4DEF81F1-6972-4116-B854-C5C56C696F6E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3B49D14C-F41E-4AD8-B091-DCD27A8C7641}"/>
    </a:ext>
  </a:ext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038C4A5E-3924-4A5B-8D7F-72CA6E68C146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</Template>
  <TotalTime>5867</TotalTime>
  <Words>5707</Words>
  <Application>Microsoft Office PowerPoint</Application>
  <PresentationFormat>Affichage à l'écran (16:9)</PresentationFormat>
  <Paragraphs>1400</Paragraphs>
  <Slides>46</Slides>
  <Notes>1</Notes>
  <HiddenSlides>0</HiddenSlides>
  <MMClips>18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consolas</vt:lpstr>
      <vt:lpstr>Segoe UI</vt:lpstr>
      <vt:lpstr>Segoe UI Symbol</vt:lpstr>
      <vt:lpstr>Wingdings</vt:lpstr>
      <vt:lpstr>ThèmeCours</vt:lpstr>
      <vt:lpstr>ThèmeCours - Sondage</vt:lpstr>
      <vt:lpstr>ThèmeCours - Vide</vt:lpstr>
      <vt:lpstr>Présentation PowerPoint</vt:lpstr>
      <vt:lpstr>Fonctions</vt:lpstr>
      <vt:lpstr>Fonctions</vt:lpstr>
      <vt:lpstr>Présentation PowerPoint</vt:lpstr>
      <vt:lpstr>État des lieux</vt:lpstr>
      <vt:lpstr>État des lieux</vt:lpstr>
      <vt:lpstr>Procédures</vt:lpstr>
      <vt:lpstr>Procédures - exemple</vt:lpstr>
      <vt:lpstr>Procédures - exemple</vt:lpstr>
      <vt:lpstr>Procédures - exemple</vt:lpstr>
      <vt:lpstr>Paramétrage</vt:lpstr>
      <vt:lpstr>Paramétrage - exemple</vt:lpstr>
      <vt:lpstr>Retour de valeur</vt:lpstr>
      <vt:lpstr>Fonction</vt:lpstr>
      <vt:lpstr>L’instruction return</vt:lpstr>
      <vt:lpstr>Fonctions - exemple</vt:lpstr>
      <vt:lpstr>Exemple complet</vt:lpstr>
      <vt:lpstr>Pile des appels</vt:lpstr>
      <vt:lpstr>Présentation PowerPoint</vt:lpstr>
      <vt:lpstr>Fonctions</vt:lpstr>
      <vt:lpstr>Fonctions</vt:lpstr>
      <vt:lpstr>Présentation PowerPoint</vt:lpstr>
      <vt:lpstr>État des lieux</vt:lpstr>
      <vt:lpstr>Déclaration vs définition</vt:lpstr>
      <vt:lpstr>Déclaration vs définition - exemple</vt:lpstr>
      <vt:lpstr>Déclaration vs définition - exemple</vt:lpstr>
      <vt:lpstr>Déclaration vs définition</vt:lpstr>
      <vt:lpstr>Déclaration vs définition</vt:lpstr>
      <vt:lpstr>Organisation des fichiers sources</vt:lpstr>
      <vt:lpstr>Organisation des fichiers sources</vt:lpstr>
      <vt:lpstr>Organisation des fichiers sources</vt:lpstr>
      <vt:lpstr>Organisation des fichiers sources</vt:lpstr>
      <vt:lpstr>Organisation des fichiers sources</vt:lpstr>
      <vt:lpstr>Organisation des fichiers sources</vt:lpstr>
      <vt:lpstr>Organisation des fichiers sources</vt:lpstr>
      <vt:lpstr>Présentation PowerPoint</vt:lpstr>
      <vt:lpstr>Fonctions</vt:lpstr>
      <vt:lpstr>Fonctions</vt:lpstr>
      <vt:lpstr>Présentation PowerPoint</vt:lpstr>
      <vt:lpstr>Avantage de programmer avec des fonctions</vt:lpstr>
      <vt:lpstr>Avantage de programmer avec des fonctions</vt:lpstr>
      <vt:lpstr>Avantage de programmer avec des fonctions</vt:lpstr>
      <vt:lpstr>Avantage de programmer avec des fonctions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</dc:creator>
  <cp:lastModifiedBy>Benjamin ALBOUY-KISSI</cp:lastModifiedBy>
  <cp:revision>42</cp:revision>
  <dcterms:created xsi:type="dcterms:W3CDTF">2021-08-25T14:08:22Z</dcterms:created>
  <dcterms:modified xsi:type="dcterms:W3CDTF">2022-10-17T08:18:46Z</dcterms:modified>
</cp:coreProperties>
</file>